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1"/>
  </p:notesMasterIdLst>
  <p:handoutMasterIdLst>
    <p:handoutMasterId r:id="rId62"/>
  </p:handoutMasterIdLst>
  <p:sldIdLst>
    <p:sldId id="256" r:id="rId2"/>
    <p:sldId id="257" r:id="rId3"/>
    <p:sldId id="814" r:id="rId4"/>
    <p:sldId id="298" r:id="rId5"/>
    <p:sldId id="340" r:id="rId6"/>
    <p:sldId id="341" r:id="rId7"/>
    <p:sldId id="342" r:id="rId8"/>
    <p:sldId id="343" r:id="rId9"/>
    <p:sldId id="344" r:id="rId10"/>
    <p:sldId id="285" r:id="rId11"/>
    <p:sldId id="847" r:id="rId12"/>
    <p:sldId id="821" r:id="rId13"/>
    <p:sldId id="302" r:id="rId14"/>
    <p:sldId id="822" r:id="rId15"/>
    <p:sldId id="823" r:id="rId16"/>
    <p:sldId id="272" r:id="rId17"/>
    <p:sldId id="824" r:id="rId18"/>
    <p:sldId id="844" r:id="rId19"/>
    <p:sldId id="345" r:id="rId20"/>
    <p:sldId id="306" r:id="rId21"/>
    <p:sldId id="825" r:id="rId22"/>
    <p:sldId id="845" r:id="rId23"/>
    <p:sldId id="317" r:id="rId24"/>
    <p:sldId id="826" r:id="rId25"/>
    <p:sldId id="827" r:id="rId26"/>
    <p:sldId id="318" r:id="rId27"/>
    <p:sldId id="828" r:id="rId28"/>
    <p:sldId id="813" r:id="rId29"/>
    <p:sldId id="829" r:id="rId30"/>
    <p:sldId id="335" r:id="rId31"/>
    <p:sldId id="830" r:id="rId32"/>
    <p:sldId id="831" r:id="rId33"/>
    <p:sldId id="334" r:id="rId34"/>
    <p:sldId id="832" r:id="rId35"/>
    <p:sldId id="833" r:id="rId36"/>
    <p:sldId id="819" r:id="rId37"/>
    <p:sldId id="834" r:id="rId38"/>
    <p:sldId id="835" r:id="rId39"/>
    <p:sldId id="816" r:id="rId40"/>
    <p:sldId id="836" r:id="rId41"/>
    <p:sldId id="837" r:id="rId42"/>
    <p:sldId id="846" r:id="rId43"/>
    <p:sldId id="818" r:id="rId44"/>
    <p:sldId id="838" r:id="rId45"/>
    <p:sldId id="839" r:id="rId46"/>
    <p:sldId id="817" r:id="rId47"/>
    <p:sldId id="840" r:id="rId48"/>
    <p:sldId id="848" r:id="rId49"/>
    <p:sldId id="841" r:id="rId50"/>
    <p:sldId id="849" r:id="rId51"/>
    <p:sldId id="850" r:id="rId52"/>
    <p:sldId id="851" r:id="rId53"/>
    <p:sldId id="852" r:id="rId54"/>
    <p:sldId id="853" r:id="rId55"/>
    <p:sldId id="815" r:id="rId56"/>
    <p:sldId id="842" r:id="rId57"/>
    <p:sldId id="843" r:id="rId58"/>
    <p:sldId id="315" r:id="rId59"/>
    <p:sldId id="316" r:id="rId6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4"/>
    <p:restoredTop sz="94622"/>
  </p:normalViewPr>
  <p:slideViewPr>
    <p:cSldViewPr snapToGrid="0">
      <p:cViewPr varScale="1">
        <p:scale>
          <a:sx n="107" d="100"/>
          <a:sy n="107" d="100"/>
        </p:scale>
        <p:origin x="176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6" d="100"/>
          <a:sy n="106" d="100"/>
        </p:scale>
        <p:origin x="140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2FED653-7B04-10D2-E4A6-2263D70DA5B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ECE207-889F-8632-6D2A-8AD54604EE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E1B244-5E4C-0348-8382-0755ACCC0FC2}" type="datetimeFigureOut">
              <a:rPr lang="en-US" smtClean="0"/>
              <a:t>6/10/24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E84D65-5CF2-3D60-0095-FB9E5CA9A2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07FE45-69D5-47F0-CB58-9C8C855233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93B907-8E21-2E40-BD50-476C4EADAD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4989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95F858-0C5D-344D-90AD-DBEE19136069}" type="datetimeFigureOut">
              <a:rPr lang="en-US" smtClean="0"/>
              <a:t>6/10/24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590377-9AB7-BE4E-B5A4-7BC5E2C22E4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675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902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2149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0031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5934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863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8428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117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9600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639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2091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168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064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210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999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769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314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324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381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01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ubtitle and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91996" y="256032"/>
            <a:ext cx="11009376" cy="975360"/>
          </a:xfrm>
        </p:spPr>
        <p:txBody>
          <a:bodyPr anchor="b" anchorCtr="0"/>
          <a:lstStyle>
            <a:lvl1pPr>
              <a:defRPr lang="en-US" sz="3733" b="0" i="0" u="none" kern="1200" dirty="0">
                <a:solidFill>
                  <a:schemeClr val="bg1"/>
                </a:solidFill>
                <a:latin typeface="+mj-lt"/>
                <a:ea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591996" y="1597152"/>
            <a:ext cx="11009376" cy="4523232"/>
          </a:xfrm>
          <a:prstGeom prst="rect">
            <a:avLst/>
          </a:prstGeom>
        </p:spPr>
        <p:txBody>
          <a:bodyPr/>
          <a:lstStyle>
            <a:lvl1pPr marL="226478" indent="-226478" algn="l" defTabSz="912261" rtl="0" eaLnBrk="1" fontAlgn="base" hangingPunct="1">
              <a:lnSpc>
                <a:spcPct val="95000"/>
              </a:lnSpc>
              <a:spcBef>
                <a:spcPts val="1468"/>
              </a:spcBef>
              <a:spcAft>
                <a:spcPct val="0"/>
              </a:spcAft>
              <a:buClr>
                <a:schemeClr val="tx1"/>
              </a:buClr>
              <a:buSzPct val="80000"/>
              <a:buFont typeface="Arial"/>
              <a:buChar char="•"/>
              <a:defRPr lang="en-US" sz="2667" b="0" i="0" kern="1200" dirty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5073" indent="-228594" algn="l" defTabSz="912261" rtl="0" eaLnBrk="1" fontAlgn="base" hangingPunct="1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80000"/>
              <a:buFont typeface="Arial"/>
              <a:buChar char="•"/>
              <a:defRPr lang="en-US" sz="2400" b="0" i="0" kern="1200" dirty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1550" indent="-226478" algn="l" defTabSz="912261" rtl="0" eaLnBrk="1" fontAlgn="base" hangingPunct="1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80000"/>
              <a:buFont typeface="Arial"/>
              <a:buChar char="•"/>
              <a:defRPr lang="en-US" sz="2133" b="0" i="0" kern="1200" dirty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670967" indent="-226478" algn="l" defTabSz="912261" rtl="0" eaLnBrk="1" fontAlgn="base" hangingPunct="1">
              <a:lnSpc>
                <a:spcPct val="95000"/>
              </a:lnSpc>
              <a:spcAft>
                <a:spcPct val="0"/>
              </a:spcAft>
              <a:buClr>
                <a:schemeClr val="tx1"/>
              </a:buClr>
              <a:buSzPct val="80000"/>
              <a:buFont typeface="Arial"/>
              <a:buChar char="•"/>
              <a:defRPr lang="en-US" sz="2667" b="0" i="0" kern="1200" dirty="0">
                <a:solidFill>
                  <a:schemeClr val="tx1"/>
                </a:solidFill>
                <a:latin typeface="CiscoSansTT Light" panose="020B0503020201020303" pitchFamily="34" charset="0"/>
                <a:ea typeface="CiscoSansTT Thin" charset="0"/>
                <a:cs typeface="CiscoSansTT Thin" charset="0"/>
              </a:defRPr>
            </a:lvl4pPr>
          </a:lstStyle>
          <a:p>
            <a:pPr marL="228594" lvl="0" indent="-228594" algn="l" defTabSz="912261" rtl="0" eaLnBrk="1" fontAlgn="base" hangingPunct="1">
              <a:lnSpc>
                <a:spcPct val="95000"/>
              </a:lnSpc>
              <a:spcBef>
                <a:spcPts val="1480"/>
              </a:spcBef>
              <a:spcAft>
                <a:spcPct val="0"/>
              </a:spcAft>
              <a:buClr>
                <a:schemeClr val="tx1"/>
              </a:buClr>
              <a:buSzPct val="80000"/>
              <a:buFont typeface="Arial"/>
              <a:buChar char="•"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91996" y="1145211"/>
            <a:ext cx="11021483" cy="508000"/>
          </a:xfrm>
          <a:prstGeom prst="rect">
            <a:avLst/>
          </a:prstGeom>
        </p:spPr>
        <p:txBody>
          <a:bodyPr/>
          <a:lstStyle>
            <a:lvl1pPr marL="2380" indent="0">
              <a:buNone/>
              <a:defRPr lang="en-US" sz="2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  <a:sym typeface="Arial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31D3698-9879-E54C-DC38-2870DEB0E7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85" t="49701" r="46995" b="49701"/>
          <a:stretch/>
        </p:blipFill>
        <p:spPr>
          <a:xfrm>
            <a:off x="0" y="0"/>
            <a:ext cx="12192003" cy="147200"/>
          </a:xfrm>
          <a:custGeom>
            <a:avLst/>
            <a:gdLst>
              <a:gd name="connsiteX0" fmla="*/ 0 w 9143999"/>
              <a:gd name="connsiteY0" fmla="*/ 0 h 1219200"/>
              <a:gd name="connsiteX1" fmla="*/ 9143999 w 9143999"/>
              <a:gd name="connsiteY1" fmla="*/ 0 h 1219200"/>
              <a:gd name="connsiteX2" fmla="*/ 9143999 w 9143999"/>
              <a:gd name="connsiteY2" fmla="*/ 1219200 h 1219200"/>
              <a:gd name="connsiteX3" fmla="*/ 0 w 9143999"/>
              <a:gd name="connsiteY3" fmla="*/ 121920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3999" h="1219200">
                <a:moveTo>
                  <a:pt x="0" y="0"/>
                </a:moveTo>
                <a:lnTo>
                  <a:pt x="9143999" y="0"/>
                </a:lnTo>
                <a:lnTo>
                  <a:pt x="9143999" y="1219200"/>
                </a:lnTo>
                <a:lnTo>
                  <a:pt x="0" y="12192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19802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3">
                <a:lumMod val="75000"/>
              </a:schemeClr>
            </a:gs>
            <a:gs pos="100000">
              <a:schemeClr val="bg2">
                <a:shade val="96000"/>
                <a:satMod val="160000"/>
                <a:lumMod val="10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/>
              <a:pPr/>
              <a:t>6/10/24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A3D5B31-949E-1755-B8D1-151320FDD1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0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FB6B304-1FAF-5155-043D-06CD45EF35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2215" y="6294760"/>
            <a:ext cx="2379785" cy="585427"/>
          </a:xfrm>
          <a:prstGeom prst="rect">
            <a:avLst/>
          </a:prstGeom>
          <a:noFill/>
        </p:spPr>
      </p:pic>
      <p:pic>
        <p:nvPicPr>
          <p:cNvPr id="8" name="Picture 7" descr="A white letters on a black background&#10;&#10;Description automatically generated">
            <a:extLst>
              <a:ext uri="{FF2B5EF4-FFF2-40B4-BE49-F238E27FC236}">
                <a16:creationId xmlns:a16="http://schemas.microsoft.com/office/drawing/2014/main" id="{0518475B-8E29-CA4F-C124-5B56750133DA}"/>
              </a:ext>
            </a:extLst>
          </p:cNvPr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98232" y="6302046"/>
            <a:ext cx="1684445" cy="483498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  <p:sldLayoutId id="2147483669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microsoft.com/office/2007/relationships/hdphoto" Target="../media/hdphoto1.wdp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microsoft.com/office/2007/relationships/hdphoto" Target="../media/hdphoto1.wdp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microsoft.com/office/2007/relationships/hdphoto" Target="../media/hdphoto1.wdp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microsoft.com/office/2007/relationships/hdphoto" Target="../media/hdphoto1.wdp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jpg"/><Relationship Id="rId4" Type="http://schemas.microsoft.com/office/2007/relationships/hdphoto" Target="../media/hdphoto1.wdp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bg2">
                <a:shade val="96000"/>
                <a:satMod val="160000"/>
                <a:lumMod val="10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74392-9B9D-277E-E062-FA0A4FAF0B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9301" y="-1237458"/>
            <a:ext cx="7197726" cy="2421464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Intro to Ansible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6D65DE-7808-8B5A-3BFD-BD058D33C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137" y="5905436"/>
            <a:ext cx="7197726" cy="1405467"/>
          </a:xfrm>
        </p:spPr>
        <p:txBody>
          <a:bodyPr>
            <a:normAutofit/>
          </a:bodyPr>
          <a:lstStyle/>
          <a:p>
            <a:pPr algn="ctr"/>
            <a:r>
              <a:rPr lang="en-US" cap="none" dirty="0"/>
              <a:t>Presenting: Alexander Stevenson</a:t>
            </a:r>
          </a:p>
          <a:p>
            <a:pPr algn="ctr"/>
            <a:r>
              <a:rPr lang="en-US" cap="none" dirty="0"/>
              <a:t>Lab: Adrian Iliesiu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5948C3-E6A7-7002-EC9C-545F69DFFC1E}"/>
              </a:ext>
            </a:extLst>
          </p:cNvPr>
          <p:cNvSpPr txBox="1"/>
          <p:nvPr/>
        </p:nvSpPr>
        <p:spPr>
          <a:xfrm>
            <a:off x="593425" y="1289427"/>
            <a:ext cx="1081514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isco Sans" panose="020B0503020201020303" pitchFamily="34" charset="0"/>
              </a:rPr>
              <a:t>WASTC 2024 virtual Faculty Development Weeks (vFDW)</a:t>
            </a:r>
          </a:p>
          <a:p>
            <a:pPr algn="ctr"/>
            <a:r>
              <a:rPr lang="en-US" sz="1400" dirty="0">
                <a:latin typeface="Cisco Sans" panose="020B0503020201020303" pitchFamily="34" charset="0"/>
              </a:rPr>
              <a:t>2B – Set a New Course with DevNet Automation Technologies</a:t>
            </a:r>
          </a:p>
          <a:p>
            <a:pPr algn="ctr"/>
            <a:r>
              <a:rPr lang="en-US" sz="1400" dirty="0">
                <a:latin typeface="Cisco Sans" panose="020B0503020201020303" pitchFamily="34" charset="0"/>
              </a:rPr>
              <a:t>Week 2, June 24 – 28</a:t>
            </a:r>
          </a:p>
          <a:p>
            <a:pPr algn="ctr"/>
            <a:endParaRPr lang="en-US" sz="2800" dirty="0">
              <a:latin typeface="Cisco Sans" panose="020B0503020201020303" pitchFamily="34" charset="0"/>
            </a:endParaRPr>
          </a:p>
        </p:txBody>
      </p:sp>
      <p:pic>
        <p:nvPicPr>
          <p:cNvPr id="4100" name="Picture 4" descr="Image">
            <a:extLst>
              <a:ext uri="{FF2B5EF4-FFF2-40B4-BE49-F238E27FC236}">
                <a16:creationId xmlns:a16="http://schemas.microsoft.com/office/drawing/2014/main" id="{F2CC0AFA-90C7-DF47-F7BB-DA87CDEE5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3107" y="2030543"/>
            <a:ext cx="3685786" cy="3685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026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6" y="342900"/>
            <a:ext cx="10131427" cy="925689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Introduction to Automation</a:t>
            </a:r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FFB6A42C-5970-0B24-A90D-6B444C5BA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664" y="1578429"/>
            <a:ext cx="4936671" cy="4936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7815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The role of automation in modern networking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2363" y="1066800"/>
            <a:ext cx="8659349" cy="5440016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Introduction to Network Automation</a:t>
            </a:r>
          </a:p>
          <a:p>
            <a:pPr lvl="1"/>
            <a:r>
              <a:rPr lang="en-US" sz="2000" dirty="0">
                <a:latin typeface="Cisco Sans" panose="020B0503020201020303" pitchFamily="34" charset="0"/>
              </a:rPr>
              <a:t>Definition and significance</a:t>
            </a:r>
          </a:p>
          <a:p>
            <a:pPr lvl="1"/>
            <a:r>
              <a:rPr lang="en-US" sz="2000" dirty="0">
                <a:latin typeface="Cisco Sans" panose="020B0503020201020303" pitchFamily="34" charset="0"/>
              </a:rPr>
              <a:t>Evolution from manual config to automated processes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Benefits of Network Automation</a:t>
            </a:r>
          </a:p>
          <a:p>
            <a:pPr lvl="1"/>
            <a:r>
              <a:rPr lang="en-US" sz="2000" dirty="0">
                <a:latin typeface="Cisco Sans" panose="020B0503020201020303" pitchFamily="34" charset="0"/>
              </a:rPr>
              <a:t>Increased efficiency and speed</a:t>
            </a:r>
          </a:p>
          <a:p>
            <a:pPr lvl="1"/>
            <a:r>
              <a:rPr lang="en-US" sz="2000" dirty="0">
                <a:latin typeface="Cisco Sans" panose="020B0503020201020303" pitchFamily="34" charset="0"/>
              </a:rPr>
              <a:t>Reduced human error and enhanced reliability</a:t>
            </a:r>
          </a:p>
          <a:p>
            <a:pPr lvl="1"/>
            <a:r>
              <a:rPr lang="en-US" sz="2000" dirty="0">
                <a:latin typeface="Cisco Sans" panose="020B0503020201020303" pitchFamily="34" charset="0"/>
              </a:rPr>
              <a:t>Scalability and flexibility for growing networks</a:t>
            </a:r>
          </a:p>
          <a:p>
            <a:endParaRPr lang="en-US" sz="8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065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How network automation has evolved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6543" y="1197430"/>
            <a:ext cx="10131425" cy="4887686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Early Stages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Manual configuration and scripting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Limited automation through basic scripts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Introduction of Tools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Emergence of dedicated automation tools (e.g., Ansible, Puppet)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Increased adoption in enterprise environments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Modern Developments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Integration with cloud technologies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Use of AI and machine learning for advanced automation</a:t>
            </a:r>
          </a:p>
        </p:txBody>
      </p:sp>
    </p:spTree>
    <p:extLst>
      <p:ext uri="{BB962C8B-B14F-4D97-AF65-F5344CB8AC3E}">
        <p14:creationId xmlns:p14="http://schemas.microsoft.com/office/powerpoint/2010/main" val="833796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485" y="245314"/>
            <a:ext cx="10823028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What is Ansible?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C4875927-9150-AB6C-90DE-DB054DAEE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577" y="2035243"/>
            <a:ext cx="4348843" cy="4348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455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Ansible essentials and its place in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5744" y="1273629"/>
            <a:ext cx="10131425" cy="4800600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Core Components of Ansible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Playbooks: Define tasks to be executed on hosts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Inventory: List of managed nodes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Modules: Pre-written code to perform tasks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Ansible's Role in Automation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Simplifies IT operations and network management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Ensures consistent and repeatable configurations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Advantages of Using Ansible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Agentless architecture reduces overhead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Human-readable YAML syntax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Large community and extensive module library</a:t>
            </a:r>
          </a:p>
        </p:txBody>
      </p:sp>
    </p:spTree>
    <p:extLst>
      <p:ext uri="{BB962C8B-B14F-4D97-AF65-F5344CB8AC3E}">
        <p14:creationId xmlns:p14="http://schemas.microsoft.com/office/powerpoint/2010/main" val="3832619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144539"/>
            <a:ext cx="10131425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The architecture of Ansible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0918" y="1306285"/>
            <a:ext cx="10131425" cy="4931228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Control Node</a:t>
            </a:r>
          </a:p>
          <a:p>
            <a:pPr lvl="1"/>
            <a:r>
              <a:rPr lang="en-US" dirty="0">
                <a:latin typeface="Cisco Sans" panose="020B0503020201020303" pitchFamily="34" charset="0"/>
              </a:rPr>
              <a:t>Central server where Ansible is installed</a:t>
            </a:r>
          </a:p>
          <a:p>
            <a:pPr lvl="1"/>
            <a:r>
              <a:rPr lang="en-US" dirty="0">
                <a:latin typeface="Cisco Sans" panose="020B0503020201020303" pitchFamily="34" charset="0"/>
              </a:rPr>
              <a:t>Executes playbooks and manages inventory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Managed Nodes</a:t>
            </a:r>
          </a:p>
          <a:p>
            <a:pPr lvl="1"/>
            <a:r>
              <a:rPr lang="en-US" dirty="0">
                <a:latin typeface="Cisco Sans" panose="020B0503020201020303" pitchFamily="34" charset="0"/>
              </a:rPr>
              <a:t>Target devices managed by Ansible</a:t>
            </a:r>
          </a:p>
          <a:p>
            <a:pPr lvl="1"/>
            <a:r>
              <a:rPr lang="en-US" dirty="0">
                <a:latin typeface="Cisco Sans" panose="020B0503020201020303" pitchFamily="34" charset="0"/>
              </a:rPr>
              <a:t>Communicate with the control node over SSH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Key Components</a:t>
            </a:r>
          </a:p>
          <a:p>
            <a:pPr lvl="1"/>
            <a:r>
              <a:rPr lang="en-US" dirty="0">
                <a:latin typeface="Cisco Sans" panose="020B0503020201020303" pitchFamily="34" charset="0"/>
              </a:rPr>
              <a:t>Playbooks: YAML files with automation tasks</a:t>
            </a:r>
          </a:p>
          <a:p>
            <a:pPr lvl="1"/>
            <a:r>
              <a:rPr lang="en-US" dirty="0">
                <a:latin typeface="Cisco Sans" panose="020B0503020201020303" pitchFamily="34" charset="0"/>
              </a:rPr>
              <a:t>Modules: Scripts for specific tasks</a:t>
            </a:r>
          </a:p>
          <a:p>
            <a:pPr lvl="1"/>
            <a:r>
              <a:rPr lang="en-US" dirty="0">
                <a:latin typeface="Cisco Sans" panose="020B0503020201020303" pitchFamily="34" charset="0"/>
              </a:rPr>
              <a:t>Inventory: Defines managed nodes</a:t>
            </a:r>
            <a:endParaRPr lang="en-US" sz="14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002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543" y="4222981"/>
            <a:ext cx="10131427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Why Ansible for Network Automation?</a:t>
            </a:r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429E483A-FDF2-E12F-57C5-1195FE5D34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0757" y="244156"/>
            <a:ext cx="4430486" cy="4430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633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Benefits of using Ansible for networking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1" y="1208315"/>
            <a:ext cx="10762798" cy="5475513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Simplified Configuration Management</a:t>
            </a:r>
          </a:p>
          <a:p>
            <a:pPr lvl="1"/>
            <a:r>
              <a:rPr lang="en-US" sz="1800" dirty="0">
                <a:latin typeface="Cisco Sans" panose="020B0503020201020303" pitchFamily="34" charset="0"/>
              </a:rPr>
              <a:t>Centralized and consistent configuration across devices</a:t>
            </a:r>
          </a:p>
          <a:p>
            <a:pPr lvl="1"/>
            <a:r>
              <a:rPr lang="en-US" sz="1800" dirty="0">
                <a:latin typeface="Cisco Sans" panose="020B0503020201020303" pitchFamily="34" charset="0"/>
              </a:rPr>
              <a:t>Easy rollback and updates</a:t>
            </a:r>
          </a:p>
          <a:p>
            <a:endParaRPr lang="en-US" sz="2000" dirty="0">
              <a:latin typeface="Cisco Sans" panose="020B0503020201020303" pitchFamily="34" charset="0"/>
            </a:endParaRPr>
          </a:p>
          <a:p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Increased Efficiency</a:t>
            </a:r>
          </a:p>
          <a:p>
            <a:pPr lvl="1"/>
            <a:r>
              <a:rPr lang="en-US" sz="1800" dirty="0">
                <a:latin typeface="Cisco Sans" panose="020B0503020201020303" pitchFamily="34" charset="0"/>
              </a:rPr>
              <a:t>Automation reduces manual effort and saves time</a:t>
            </a:r>
          </a:p>
          <a:p>
            <a:pPr lvl="1"/>
            <a:r>
              <a:rPr lang="en-US" sz="1800" dirty="0">
                <a:latin typeface="Cisco Sans" panose="020B0503020201020303" pitchFamily="34" charset="0"/>
              </a:rPr>
              <a:t>Parallel execution of tasks</a:t>
            </a:r>
          </a:p>
          <a:p>
            <a:endParaRPr lang="en-US" sz="2000" dirty="0">
              <a:latin typeface="Cisco Sans" panose="020B0503020201020303" pitchFamily="34" charset="0"/>
            </a:endParaRPr>
          </a:p>
          <a:p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Improved Reliability</a:t>
            </a:r>
          </a:p>
          <a:p>
            <a:pPr lvl="1"/>
            <a:r>
              <a:rPr lang="en-US" sz="1800" dirty="0">
                <a:latin typeface="Cisco Sans" panose="020B0503020201020303" pitchFamily="34" charset="0"/>
              </a:rPr>
              <a:t>Minimizes human errors</a:t>
            </a:r>
          </a:p>
          <a:p>
            <a:pPr lvl="1"/>
            <a:r>
              <a:rPr lang="en-US" sz="1800" dirty="0">
                <a:latin typeface="Cisco Sans" panose="020B0503020201020303" pitchFamily="34" charset="0"/>
              </a:rPr>
              <a:t>Ensures repeatable and predictable results</a:t>
            </a:r>
          </a:p>
          <a:p>
            <a:endParaRPr lang="en-US" sz="2000" dirty="0">
              <a:latin typeface="Cisco Sans" panose="020B0503020201020303" pitchFamily="34" charset="0"/>
            </a:endParaRPr>
          </a:p>
          <a:p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Scalability</a:t>
            </a:r>
          </a:p>
          <a:p>
            <a:pPr lvl="1"/>
            <a:r>
              <a:rPr lang="en-US" sz="1800" dirty="0">
                <a:latin typeface="Cisco Sans" panose="020B0503020201020303" pitchFamily="34" charset="0"/>
              </a:rPr>
              <a:t>Efficiently manages large-scale networks</a:t>
            </a:r>
          </a:p>
          <a:p>
            <a:pPr lvl="1"/>
            <a:r>
              <a:rPr lang="en-US" sz="1800" dirty="0">
                <a:latin typeface="Cisco Sans" panose="020B0503020201020303" pitchFamily="34" charset="0"/>
              </a:rPr>
              <a:t>Easily adapts to growing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3876767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37" y="-209853"/>
            <a:ext cx="11341326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Comparison with other automation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0575" y="947057"/>
            <a:ext cx="10131425" cy="5519057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vs. Puppet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Ansible: Agentless, uses YAML, simple setup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Puppet: Requires agents, uses its own language, steeper learning curve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vs. Chef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Ansible: YAML-based playbooks, easy to read and write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Chef: Uses Ruby-based recipes, more complex syntax</a:t>
            </a:r>
          </a:p>
          <a:p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vs. </a:t>
            </a:r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SaltStack</a:t>
            </a:r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  <a:latin typeface="Cisco Sans" panose="020B0503020201020303" pitchFamily="34" charset="0"/>
            </a:endParaRP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Ansible: Push-based architecture, simpler for smaller deployments</a:t>
            </a:r>
          </a:p>
          <a:p>
            <a:pPr lvl="1"/>
            <a:r>
              <a:rPr lang="en-US" sz="2200" dirty="0" err="1">
                <a:latin typeface="Cisco Sans" panose="020B0503020201020303" pitchFamily="34" charset="0"/>
              </a:rPr>
              <a:t>SaltStack</a:t>
            </a:r>
            <a:r>
              <a:rPr lang="en-US" sz="2200" dirty="0">
                <a:latin typeface="Cisco Sans" panose="020B0503020201020303" pitchFamily="34" charset="0"/>
              </a:rPr>
              <a:t>: Push and pull architecture, suited for large-scale environments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Why Choose Ansible?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Agentless and easy to use</a:t>
            </a:r>
          </a:p>
          <a:p>
            <a:pPr lvl="1"/>
            <a:r>
              <a:rPr lang="en-US" sz="2200" dirty="0">
                <a:latin typeface="Cisco Sans" panose="020B0503020201020303" pitchFamily="34" charset="0"/>
              </a:rPr>
              <a:t>Broad community support and extensive module library</a:t>
            </a:r>
          </a:p>
        </p:txBody>
      </p:sp>
    </p:spTree>
    <p:extLst>
      <p:ext uri="{BB962C8B-B14F-4D97-AF65-F5344CB8AC3E}">
        <p14:creationId xmlns:p14="http://schemas.microsoft.com/office/powerpoint/2010/main" val="35946102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5BAF3-E54D-4767-866F-82EA2D5C9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cap="none" dirty="0">
                <a:solidFill>
                  <a:schemeClr val="accent1">
                    <a:lumMod val="40000"/>
                    <a:lumOff val="60000"/>
                  </a:schemeClr>
                </a:solidFill>
                <a:latin typeface="Cisco Sans" panose="020B0503020201020303" pitchFamily="34" charset="0"/>
              </a:rPr>
              <a:t>Ansible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433844-C0FC-DD14-8E4E-62E087805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718" y="2089101"/>
            <a:ext cx="10076563" cy="3785104"/>
          </a:xfrm>
          <a:prstGeom prst="rect">
            <a:avLst/>
          </a:prstGeom>
        </p:spPr>
      </p:pic>
      <p:sp>
        <p:nvSpPr>
          <p:cNvPr id="11" name="Left Bracket 10">
            <a:extLst>
              <a:ext uri="{FF2B5EF4-FFF2-40B4-BE49-F238E27FC236}">
                <a16:creationId xmlns:a16="http://schemas.microsoft.com/office/drawing/2014/main" id="{60CBB381-548C-B8ED-86E8-7B1AEA59BA4D}"/>
              </a:ext>
            </a:extLst>
          </p:cNvPr>
          <p:cNvSpPr/>
          <p:nvPr/>
        </p:nvSpPr>
        <p:spPr>
          <a:xfrm>
            <a:off x="3067537" y="3429000"/>
            <a:ext cx="314858" cy="2216748"/>
          </a:xfrm>
          <a:prstGeom prst="leftBracket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Bracket 11">
            <a:extLst>
              <a:ext uri="{FF2B5EF4-FFF2-40B4-BE49-F238E27FC236}">
                <a16:creationId xmlns:a16="http://schemas.microsoft.com/office/drawing/2014/main" id="{E1A082C1-F313-AA55-EF41-8AF2379CC399}"/>
              </a:ext>
            </a:extLst>
          </p:cNvPr>
          <p:cNvSpPr/>
          <p:nvPr/>
        </p:nvSpPr>
        <p:spPr>
          <a:xfrm>
            <a:off x="4002881" y="3429000"/>
            <a:ext cx="224899" cy="2236024"/>
          </a:xfrm>
          <a:prstGeom prst="rightBracket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9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2B42D-97A1-DD68-BB84-922809072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4083"/>
            <a:ext cx="10131425" cy="94593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cap="none" dirty="0">
                <a:latin typeface="Cisco Sans" panose="020B0503020201020303" pitchFamily="34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E5E1F-3887-E842-4B67-E5C7715B8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055" y="1041721"/>
            <a:ext cx="10131425" cy="5192111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isco Sans" panose="020B0503020201020303" pitchFamily="34" charset="0"/>
              </a:rPr>
              <a:t>Introduction to Automation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What is Ansible?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Why Ansible for Network Automation?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Getting Started with Ansible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Ansible Inventory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Playbooks and Roles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Ansible Modules for Network Management</a:t>
            </a:r>
          </a:p>
          <a:p>
            <a:pPr marL="0" indent="0">
              <a:buNone/>
            </a:pPr>
            <a:endParaRPr lang="en-US" sz="20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1537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985" y="-201109"/>
            <a:ext cx="10131427" cy="1468800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Getting Started with Ansible</a:t>
            </a:r>
          </a:p>
        </p:txBody>
      </p:sp>
      <p:pic>
        <p:nvPicPr>
          <p:cNvPr id="5" name="Picture 2" descr="Image">
            <a:extLst>
              <a:ext uri="{FF2B5EF4-FFF2-40B4-BE49-F238E27FC236}">
                <a16:creationId xmlns:a16="http://schemas.microsoft.com/office/drawing/2014/main" id="{BB01DAB7-689E-9664-DD18-6F4993F1D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4557" y="1455000"/>
            <a:ext cx="5043486" cy="504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DFBFE20-5D56-89D7-B93D-AB4580717531}"/>
              </a:ext>
            </a:extLst>
          </p:cNvPr>
          <p:cNvSpPr txBox="1">
            <a:spLocks/>
          </p:cNvSpPr>
          <p:nvPr/>
        </p:nvSpPr>
        <p:spPr>
          <a:xfrm>
            <a:off x="1260586" y="5403000"/>
            <a:ext cx="10131427" cy="14688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1800" cap="none" dirty="0">
                <a:latin typeface="Cisco Sans" panose="020B0503020201020303" pitchFamily="34" charset="0"/>
              </a:rPr>
              <a:t>Actual photo of Adrian using Ansible in his lab</a:t>
            </a:r>
          </a:p>
        </p:txBody>
      </p:sp>
    </p:spTree>
    <p:extLst>
      <p:ext uri="{BB962C8B-B14F-4D97-AF65-F5344CB8AC3E}">
        <p14:creationId xmlns:p14="http://schemas.microsoft.com/office/powerpoint/2010/main" val="4844692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Initial setup and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1284" y="2008194"/>
            <a:ext cx="10131425" cy="3649133"/>
          </a:xfrm>
        </p:spPr>
        <p:txBody>
          <a:bodyPr>
            <a:normAutofit fontScale="92500"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Deployment Prerequisites</a:t>
            </a:r>
            <a:r>
              <a:rPr lang="en-US" sz="2800" dirty="0">
                <a:latin typeface="Cisco Sans" panose="020B0503020201020303" pitchFamily="34" charset="0"/>
              </a:rPr>
              <a:t>: Ensure necessary software and system requirements are met before Ansible installation.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Cross-Platform Installation</a:t>
            </a:r>
            <a:r>
              <a:rPr lang="en-US" sz="2800" dirty="0">
                <a:latin typeface="Cisco Sans" panose="020B0503020201020303" pitchFamily="34" charset="0"/>
              </a:rPr>
              <a:t>: Install Ansible on diverse operating systems, including Linux, Windows, and macOS.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Network Automation Configuration</a:t>
            </a:r>
            <a:r>
              <a:rPr lang="en-US" sz="2800" dirty="0">
                <a:latin typeface="Cisco Sans" panose="020B0503020201020303" pitchFamily="34" charset="0"/>
              </a:rPr>
              <a:t>: Configure Ansible to manage network devices efficiently, optimizing for automation.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Inventory Setup</a:t>
            </a:r>
            <a:r>
              <a:rPr lang="en-US" sz="2800" dirty="0">
                <a:latin typeface="Cisco Sans" panose="020B0503020201020303" pitchFamily="34" charset="0"/>
              </a:rPr>
              <a:t>: Define inventory files and hosts to facilitate targeted automation tasks and management.</a:t>
            </a:r>
          </a:p>
        </p:txBody>
      </p:sp>
    </p:spTree>
    <p:extLst>
      <p:ext uri="{BB962C8B-B14F-4D97-AF65-F5344CB8AC3E}">
        <p14:creationId xmlns:p14="http://schemas.microsoft.com/office/powerpoint/2010/main" val="34187577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0"/>
            <a:ext cx="10131425" cy="1066800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Building the foundational Ansible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770" y="2357252"/>
            <a:ext cx="11158848" cy="4500748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Control Node Configuration</a:t>
            </a:r>
            <a:r>
              <a:rPr lang="en-US" sz="2800" dirty="0">
                <a:latin typeface="Cisco Sans" panose="020B0503020201020303" pitchFamily="34" charset="0"/>
              </a:rPr>
              <a:t>: Prepare the control node for Ansible 	installation and management.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Directory Structure Setup</a:t>
            </a:r>
            <a:r>
              <a:rPr lang="en-US" sz="2800" dirty="0">
                <a:latin typeface="Cisco Sans" panose="020B0503020201020303" pitchFamily="34" charset="0"/>
              </a:rPr>
              <a:t>: Organize Ansible directories for efficient 	playbook and role management.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Roles and Playbooks Definition</a:t>
            </a:r>
            <a:r>
              <a:rPr lang="en-US" sz="2800" dirty="0">
                <a:latin typeface="Cisco Sans" panose="020B0503020201020303" pitchFamily="34" charset="0"/>
              </a:rPr>
              <a:t>: Define roles and playbooks to 	orchestrate automation tasks effectively.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Git Version Control Integration</a:t>
            </a:r>
            <a:r>
              <a:rPr lang="en-US" sz="2800" dirty="0">
                <a:latin typeface="Cisco Sans" panose="020B0503020201020303" pitchFamily="34" charset="0"/>
              </a:rPr>
              <a:t>: Implement version control using Git to 	track changes and collaborate efficiently.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Code Organization Best Practices</a:t>
            </a:r>
            <a:r>
              <a:rPr lang="en-US" sz="2800" dirty="0">
                <a:latin typeface="Cisco Sans" panose="020B0503020201020303" pitchFamily="34" charset="0"/>
              </a:rPr>
              <a:t>: Adhere to established guidelines 	for maintaining clean, modular, and scalable Ansible code.</a:t>
            </a:r>
          </a:p>
          <a:p>
            <a:endParaRPr lang="en-US" sz="2800" dirty="0">
              <a:latin typeface="Cisco Sans" panose="020B0503020201020303" pitchFamily="34" charset="0"/>
            </a:endParaRPr>
          </a:p>
          <a:p>
            <a:endParaRPr lang="en-US" sz="2800" dirty="0">
              <a:latin typeface="Cisco Sans" panose="020B0503020201020303" pitchFamily="34" charset="0"/>
            </a:endParaRPr>
          </a:p>
          <a:p>
            <a:endParaRPr lang="en-US" sz="2800" dirty="0">
              <a:latin typeface="Cisco Sans" panose="020B0503020201020303" pitchFamily="34" charset="0"/>
            </a:endParaRPr>
          </a:p>
          <a:p>
            <a:endParaRPr lang="en-US" sz="28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8776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358" y="2482329"/>
            <a:ext cx="10131427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Ansible Inventory</a:t>
            </a:r>
          </a:p>
        </p:txBody>
      </p:sp>
      <p:pic>
        <p:nvPicPr>
          <p:cNvPr id="6146" name="Picture 2" descr="Image">
            <a:extLst>
              <a:ext uri="{FF2B5EF4-FFF2-40B4-BE49-F238E27FC236}">
                <a16:creationId xmlns:a16="http://schemas.microsoft.com/office/drawing/2014/main" id="{288DC2F1-A9C6-3312-D35F-4872CD39F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929" y="1004207"/>
            <a:ext cx="4849586" cy="4849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54549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Ansible inventory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600" y="1066800"/>
            <a:ext cx="11248798" cy="5215247"/>
          </a:xfrm>
        </p:spPr>
        <p:txBody>
          <a:bodyPr>
            <a:normAutofit fontScale="92500"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Inventory Overview</a:t>
            </a:r>
            <a:r>
              <a:rPr lang="en-US" sz="2800" dirty="0">
                <a:latin typeface="Cisco Sans" panose="020B0503020201020303" pitchFamily="34" charset="0"/>
              </a:rPr>
              <a:t>: Ansible inventory organizes hosts and groups 	for 	targeted automation.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Host and Group Definitions</a:t>
            </a:r>
            <a:r>
              <a:rPr lang="en-US" sz="2800" dirty="0">
                <a:latin typeface="Cisco Sans" panose="020B0503020201020303" pitchFamily="34" charset="0"/>
              </a:rPr>
              <a:t>: Define individual hosts and group them 	based on shared characteristics for streamlined management.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Variable Assignments</a:t>
            </a:r>
            <a:r>
              <a:rPr lang="en-US" sz="2800" dirty="0">
                <a:latin typeface="Cisco Sans" panose="020B0503020201020303" pitchFamily="34" charset="0"/>
              </a:rPr>
              <a:t>: Customize behavior using host-specific and 	group-specific variables.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Dynamic Inventory</a:t>
            </a:r>
            <a:r>
              <a:rPr lang="en-US" sz="2800" dirty="0">
                <a:latin typeface="Cisco Sans" panose="020B0503020201020303" pitchFamily="34" charset="0"/>
              </a:rPr>
              <a:t>: Utilize dynamic inventory sources to automate 	inventory management, ensuring real-time updates.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Sample Inventory Structures</a:t>
            </a:r>
            <a:r>
              <a:rPr lang="en-US" sz="2800" dirty="0">
                <a:latin typeface="Cisco Sans" panose="020B0503020201020303" pitchFamily="34" charset="0"/>
              </a:rPr>
              <a:t>: Explore examples illustrating different 	ways to structure inventories for various environs and use cases.</a:t>
            </a:r>
          </a:p>
        </p:txBody>
      </p:sp>
    </p:spTree>
    <p:extLst>
      <p:ext uri="{BB962C8B-B14F-4D97-AF65-F5344CB8AC3E}">
        <p14:creationId xmlns:p14="http://schemas.microsoft.com/office/powerpoint/2010/main" val="27742970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Managing network devices within Ansible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678" y="1270660"/>
            <a:ext cx="11372397" cy="4690752"/>
          </a:xfrm>
        </p:spPr>
        <p:txBody>
          <a:bodyPr>
            <a:normAutofit fontScale="85000" lnSpcReduction="10000"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Network Automation Overview</a:t>
            </a:r>
            <a:r>
              <a:rPr lang="en-US" sz="2800" dirty="0">
                <a:latin typeface="Cisco Sans" panose="020B0503020201020303" pitchFamily="34" charset="0"/>
              </a:rPr>
              <a:t>: Ansible streamlines network management through automation, enhancing efficiency and reliability.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Supported Platforms</a:t>
            </a:r>
            <a:r>
              <a:rPr lang="en-US" sz="2800" dirty="0">
                <a:latin typeface="Cisco Sans" panose="020B0503020201020303" pitchFamily="34" charset="0"/>
              </a:rPr>
              <a:t>: Ansible supports a wide range of network devices, including routers, switches, and firewalls, across various vendors.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Module Utilization</a:t>
            </a:r>
            <a:r>
              <a:rPr lang="en-US" sz="2800" dirty="0">
                <a:latin typeface="Cisco Sans" panose="020B0503020201020303" pitchFamily="34" charset="0"/>
              </a:rPr>
              <a:t>: Ansible provides modules for network management tasks, enabling configuration, monitoring, and compliance enforcement.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Typical Use Cases</a:t>
            </a:r>
            <a:r>
              <a:rPr lang="en-US" sz="2800" dirty="0">
                <a:latin typeface="Cisco Sans" panose="020B0503020201020303" pitchFamily="34" charset="0"/>
              </a:rPr>
              <a:t>: Ansible facilitates config management, monitoring setup, and compliance enforcement, ensuring network reliability and security.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API Integration</a:t>
            </a:r>
            <a:r>
              <a:rPr lang="en-US" sz="2800" dirty="0">
                <a:latin typeface="Cisco Sans" panose="020B0503020201020303" pitchFamily="34" charset="0"/>
              </a:rPr>
              <a:t>: Ansible seamlessly integrates with network device APIs, allowing for streamlined automation and enhanced functionality.</a:t>
            </a:r>
          </a:p>
        </p:txBody>
      </p:sp>
    </p:spTree>
    <p:extLst>
      <p:ext uri="{BB962C8B-B14F-4D97-AF65-F5344CB8AC3E}">
        <p14:creationId xmlns:p14="http://schemas.microsoft.com/office/powerpoint/2010/main" val="14765733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489" y="2694600"/>
            <a:ext cx="10131427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Playbooks and Roles</a:t>
            </a:r>
          </a:p>
        </p:txBody>
      </p:sp>
      <p:pic>
        <p:nvPicPr>
          <p:cNvPr id="7170" name="Picture 2" descr="Image">
            <a:extLst>
              <a:ext uri="{FF2B5EF4-FFF2-40B4-BE49-F238E27FC236}">
                <a16:creationId xmlns:a16="http://schemas.microsoft.com/office/drawing/2014/main" id="{2EEE8D29-2B65-FAA0-20E2-D38C63270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19" y="1102178"/>
            <a:ext cx="4653643" cy="4653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42024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130629"/>
            <a:ext cx="10131425" cy="1197429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Crafting your first playbook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881" y="1728410"/>
            <a:ext cx="11910745" cy="3649133"/>
          </a:xfrm>
        </p:spPr>
        <p:txBody>
          <a:bodyPr>
            <a:normAutofit fontScale="92500"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Playbook Fundamentals</a:t>
            </a:r>
            <a:r>
              <a:rPr lang="en-US" sz="2800" dirty="0">
                <a:latin typeface="Cisco Sans" panose="020B0503020201020303" pitchFamily="34" charset="0"/>
              </a:rPr>
              <a:t>: Playbooks are YAML files defining automation 	tasks and configurations.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YAML Structure Overview</a:t>
            </a:r>
            <a:r>
              <a:rPr lang="en-US" sz="2800" dirty="0">
                <a:latin typeface="Cisco Sans" panose="020B0503020201020303" pitchFamily="34" charset="0"/>
              </a:rPr>
              <a:t>: Learn the YAML syntax for organizing tasks, 	variables, and handlers.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Task, Module, and Handler Definitions</a:t>
            </a:r>
            <a:r>
              <a:rPr lang="en-US" sz="2800" dirty="0">
                <a:latin typeface="Cisco Sans" panose="020B0503020201020303" pitchFamily="34" charset="0"/>
              </a:rPr>
              <a:t>: Define tasks using Ansible 	modules, with handlers for subsequent actions.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Idempotent and Reusable</a:t>
            </a:r>
            <a:r>
              <a:rPr lang="en-US" sz="2800" dirty="0">
                <a:latin typeface="Cisco Sans" panose="020B0503020201020303" pitchFamily="34" charset="0"/>
              </a:rPr>
              <a:t>: Design playbooks to be idempotent, ensuring 	consistent and repeatable results, and reusable across environments.</a:t>
            </a:r>
          </a:p>
        </p:txBody>
      </p:sp>
    </p:spTree>
    <p:extLst>
      <p:ext uri="{BB962C8B-B14F-4D97-AF65-F5344CB8AC3E}">
        <p14:creationId xmlns:p14="http://schemas.microsoft.com/office/powerpoint/2010/main" val="4133829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9CFC0D-B64F-FEAA-6D5C-DF7DA6711F76}"/>
              </a:ext>
            </a:extLst>
          </p:cNvPr>
          <p:cNvSpPr txBox="1">
            <a:spLocks/>
          </p:cNvSpPr>
          <p:nvPr/>
        </p:nvSpPr>
        <p:spPr>
          <a:xfrm>
            <a:off x="390012" y="906392"/>
            <a:ext cx="11009965" cy="4110792"/>
          </a:xfrm>
          <a:prstGeom prst="rect">
            <a:avLst/>
          </a:prstGeom>
        </p:spPr>
        <p:txBody>
          <a:bodyPr/>
          <a:lstStyle>
            <a:lvl1pPr marL="169863" indent="-169863" algn="l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Char char="•"/>
              <a:defRPr lang="en-US" sz="15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A playbook is the main means of Ansible automation. Each playbook is a collection of tasks and each task contains modules. Playbooks are written in YAML, which is intuitive and human readable. Space indentation is important.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03ACE1B-6744-F032-716F-8BD94AE6248D}"/>
              </a:ext>
            </a:extLst>
          </p:cNvPr>
          <p:cNvCxnSpPr>
            <a:cxnSpLocks/>
          </p:cNvCxnSpPr>
          <p:nvPr/>
        </p:nvCxnSpPr>
        <p:spPr>
          <a:xfrm flipV="1">
            <a:off x="1592419" y="2259103"/>
            <a:ext cx="937127" cy="185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B498DA3-D24A-ECA5-9429-AC32D5DBC062}"/>
              </a:ext>
            </a:extLst>
          </p:cNvPr>
          <p:cNvCxnSpPr>
            <a:cxnSpLocks/>
          </p:cNvCxnSpPr>
          <p:nvPr/>
        </p:nvCxnSpPr>
        <p:spPr>
          <a:xfrm flipV="1">
            <a:off x="2452382" y="3989053"/>
            <a:ext cx="937127" cy="185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80DC87F-1919-557F-6700-E9008B4015AD}"/>
              </a:ext>
            </a:extLst>
          </p:cNvPr>
          <p:cNvCxnSpPr>
            <a:cxnSpLocks/>
          </p:cNvCxnSpPr>
          <p:nvPr/>
        </p:nvCxnSpPr>
        <p:spPr>
          <a:xfrm flipV="1">
            <a:off x="1839346" y="2841184"/>
            <a:ext cx="937127" cy="185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55E6EE2-43B0-986C-328C-C0DF19CAF904}"/>
              </a:ext>
            </a:extLst>
          </p:cNvPr>
          <p:cNvCxnSpPr>
            <a:cxnSpLocks/>
          </p:cNvCxnSpPr>
          <p:nvPr/>
        </p:nvCxnSpPr>
        <p:spPr>
          <a:xfrm flipV="1">
            <a:off x="1839346" y="3135409"/>
            <a:ext cx="937127" cy="185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274BE61-BD45-3FC5-A4C1-0DD55662398A}"/>
              </a:ext>
            </a:extLst>
          </p:cNvPr>
          <p:cNvSpPr txBox="1"/>
          <p:nvPr/>
        </p:nvSpPr>
        <p:spPr>
          <a:xfrm>
            <a:off x="810849" y="2259103"/>
            <a:ext cx="109573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YAML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FB0445-845E-A7DE-495C-01211A53BC8D}"/>
              </a:ext>
            </a:extLst>
          </p:cNvPr>
          <p:cNvSpPr txBox="1"/>
          <p:nvPr/>
        </p:nvSpPr>
        <p:spPr>
          <a:xfrm>
            <a:off x="792023" y="2833889"/>
            <a:ext cx="109573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devices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867569-069E-7F74-10F7-1C336A4BDE26}"/>
              </a:ext>
            </a:extLst>
          </p:cNvPr>
          <p:cNvSpPr txBox="1"/>
          <p:nvPr/>
        </p:nvSpPr>
        <p:spPr>
          <a:xfrm>
            <a:off x="792023" y="3203147"/>
            <a:ext cx="109573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method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E5C991-CFE4-0F1A-8CA3-B616B1FB4568}"/>
              </a:ext>
            </a:extLst>
          </p:cNvPr>
          <p:cNvSpPr txBox="1"/>
          <p:nvPr/>
        </p:nvSpPr>
        <p:spPr>
          <a:xfrm>
            <a:off x="1441527" y="3969063"/>
            <a:ext cx="109573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module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9A5DD0B-A9F6-B7E6-F5F9-021024C64FDC}"/>
              </a:ext>
            </a:extLst>
          </p:cNvPr>
          <p:cNvCxnSpPr>
            <a:cxnSpLocks/>
          </p:cNvCxnSpPr>
          <p:nvPr/>
        </p:nvCxnSpPr>
        <p:spPr>
          <a:xfrm flipV="1">
            <a:off x="2713897" y="4283279"/>
            <a:ext cx="937127" cy="185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BF9F5B5-0443-2A60-D7BB-623BEFCEF3F3}"/>
              </a:ext>
            </a:extLst>
          </p:cNvPr>
          <p:cNvSpPr txBox="1"/>
          <p:nvPr/>
        </p:nvSpPr>
        <p:spPr>
          <a:xfrm>
            <a:off x="1160629" y="4309631"/>
            <a:ext cx="165753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configuration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0A6B827-A6C8-74BE-E650-94BD7019AF35}"/>
              </a:ext>
            </a:extLst>
          </p:cNvPr>
          <p:cNvCxnSpPr>
            <a:cxnSpLocks/>
          </p:cNvCxnSpPr>
          <p:nvPr/>
        </p:nvCxnSpPr>
        <p:spPr>
          <a:xfrm flipV="1">
            <a:off x="2713895" y="5352227"/>
            <a:ext cx="937127" cy="185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43DA08C-7A5D-6BFF-54F4-AD66D33C4A49}"/>
              </a:ext>
            </a:extLst>
          </p:cNvPr>
          <p:cNvSpPr txBox="1"/>
          <p:nvPr/>
        </p:nvSpPr>
        <p:spPr>
          <a:xfrm>
            <a:off x="586483" y="5386443"/>
            <a:ext cx="30625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configuration hierarchy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DAF7F4-35E0-4E08-3360-BE73CB2CE955}"/>
              </a:ext>
            </a:extLst>
          </p:cNvPr>
          <p:cNvSpPr txBox="1"/>
          <p:nvPr/>
        </p:nvSpPr>
        <p:spPr>
          <a:xfrm>
            <a:off x="1592419" y="5700789"/>
            <a:ext cx="13851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run before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3519083-C9CC-29F6-844E-71F397A425F5}"/>
              </a:ext>
            </a:extLst>
          </p:cNvPr>
          <p:cNvCxnSpPr>
            <a:cxnSpLocks/>
          </p:cNvCxnSpPr>
          <p:nvPr/>
        </p:nvCxnSpPr>
        <p:spPr>
          <a:xfrm flipV="1">
            <a:off x="2713895" y="5702185"/>
            <a:ext cx="937127" cy="185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7BFBC16-F955-97EB-6215-67BA60AF780D}"/>
              </a:ext>
            </a:extLst>
          </p:cNvPr>
          <p:cNvSpPr txBox="1"/>
          <p:nvPr/>
        </p:nvSpPr>
        <p:spPr>
          <a:xfrm>
            <a:off x="2529545" y="2037646"/>
            <a:ext cx="7735148" cy="4114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 name: Define Paramenters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hosts: iosxe_devices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connection: network_cli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tasks: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- name: load new acl into device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ios_config: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lines: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- 10 permit ip host 10.10.20.49 any log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- 20 permit ip host 10.10.20.50 any log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- 30 permit ip host 10.10.20.51 any log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parents: ip access-list extended my_acl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before: no ip access-list extended my_acl</a:t>
            </a:r>
          </a:p>
          <a:p>
            <a:r>
              <a:rPr lang="en-US" sz="1867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match: exact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D70EC4A7-39AF-09E2-235C-5354CF0A1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011" y="235761"/>
            <a:ext cx="11009967" cy="670632"/>
          </a:xfrm>
        </p:spPr>
        <p:txBody>
          <a:bodyPr/>
          <a:lstStyle/>
          <a:p>
            <a:r>
              <a:rPr lang="en-US" cap="none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Ansible Playbook</a:t>
            </a:r>
          </a:p>
        </p:txBody>
      </p:sp>
    </p:spTree>
    <p:extLst>
      <p:ext uri="{BB962C8B-B14F-4D97-AF65-F5344CB8AC3E}">
        <p14:creationId xmlns:p14="http://schemas.microsoft.com/office/powerpoint/2010/main" val="1615208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3" grpId="0"/>
      <p:bldP spid="15" grpId="0"/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Leveraging roles for network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527" y="1246909"/>
            <a:ext cx="11720945" cy="4833257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Simplifying Automation</a:t>
            </a:r>
            <a:r>
              <a:rPr lang="en-US" sz="2800" dirty="0">
                <a:latin typeface="Cisco Sans" panose="020B0503020201020303" pitchFamily="34" charset="0"/>
              </a:rPr>
              <a:t>: Ansible roles streamline automation by 	encapsulating reusable functionalities.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Role-based Advantages</a:t>
            </a:r>
            <a:r>
              <a:rPr lang="en-US" sz="2800" dirty="0">
                <a:latin typeface="Cisco Sans" panose="020B0503020201020303" pitchFamily="34" charset="0"/>
              </a:rPr>
              <a:t>: Enhance modularity, scalability, and 	maintainability of automation workflows.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Anatomy of an Ansible Role</a:t>
            </a:r>
            <a:r>
              <a:rPr lang="en-US" sz="2800" dirty="0">
                <a:latin typeface="Cisco Sans" panose="020B0503020201020303" pitchFamily="34" charset="0"/>
              </a:rPr>
              <a:t>: Understand the directory layout, including 	tasks, handlers, variables, and templates.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Cross-Project Role Reusability</a:t>
            </a:r>
            <a:r>
              <a:rPr lang="en-US" sz="2800" dirty="0">
                <a:latin typeface="Cisco Sans" panose="020B0503020201020303" pitchFamily="34" charset="0"/>
              </a:rPr>
              <a:t>: Maximize efficiency by leveraging roles 	across multiple projects, reducing duplication.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Role Development Best Practices</a:t>
            </a:r>
            <a:r>
              <a:rPr lang="en-US" sz="2800" dirty="0">
                <a:latin typeface="Cisco Sans" panose="020B0503020201020303" pitchFamily="34" charset="0"/>
              </a:rPr>
              <a:t>: Follow established guidelines to 	ensure consistency, reliability, and ease of maintenance in role 	development.</a:t>
            </a:r>
          </a:p>
        </p:txBody>
      </p:sp>
    </p:spTree>
    <p:extLst>
      <p:ext uri="{BB962C8B-B14F-4D97-AF65-F5344CB8AC3E}">
        <p14:creationId xmlns:p14="http://schemas.microsoft.com/office/powerpoint/2010/main" val="3100396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2B42D-97A1-DD68-BB84-922809072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520" y="95789"/>
            <a:ext cx="10131425" cy="94593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cap="none" dirty="0">
                <a:latin typeface="Cisco Sans" panose="020B0503020201020303" pitchFamily="34" charset="0"/>
              </a:rPr>
              <a:t>Agenda </a:t>
            </a:r>
            <a:r>
              <a:rPr lang="en-US" sz="3100" cap="none" dirty="0">
                <a:latin typeface="Cisco Sans" panose="020B0503020201020303" pitchFamily="34" charset="0"/>
              </a:rPr>
              <a:t>(continued)</a:t>
            </a:r>
            <a:endParaRPr lang="en-US" sz="6000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E5E1F-3887-E842-4B67-E5C7715B8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055" y="1041721"/>
            <a:ext cx="10131425" cy="5192111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isco Sans" panose="020B0503020201020303" pitchFamily="34" charset="0"/>
              </a:rPr>
              <a:t>Ansible for Configuration Management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Ansible for Continuous Deployment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Advanced Topics in Ansible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Best Practices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Case Studies and Real-World Examples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Getting Help and Resources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5110711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-372071"/>
            <a:ext cx="10907486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Ansible Modules for Network Management</a:t>
            </a:r>
          </a:p>
        </p:txBody>
      </p:sp>
      <p:pic>
        <p:nvPicPr>
          <p:cNvPr id="8196" name="Picture 4" descr="Image">
            <a:extLst>
              <a:ext uri="{FF2B5EF4-FFF2-40B4-BE49-F238E27FC236}">
                <a16:creationId xmlns:a16="http://schemas.microsoft.com/office/drawing/2014/main" id="{FE75273F-7040-55CA-EF6F-AAD61CED30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2236" y="1527958"/>
            <a:ext cx="4593771" cy="459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9508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Key Ansible modules for networking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545773"/>
            <a:ext cx="10131425" cy="42672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latin typeface="Cisco Sans" panose="020B0503020201020303" pitchFamily="34" charset="0"/>
            </a:endParaRP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Configuring Devices</a:t>
            </a:r>
            <a:r>
              <a:rPr lang="en-US" sz="2800" dirty="0">
                <a:latin typeface="Cisco Sans" panose="020B0503020201020303" pitchFamily="34" charset="0"/>
              </a:rPr>
              <a:t>: </a:t>
            </a:r>
            <a:r>
              <a:rPr lang="en-US" sz="2800" dirty="0" err="1">
                <a:latin typeface="Cisco Sans" panose="020B0503020201020303" pitchFamily="34" charset="0"/>
              </a:rPr>
              <a:t>ios_config</a:t>
            </a:r>
            <a:r>
              <a:rPr lang="en-US" sz="2800" dirty="0">
                <a:latin typeface="Cisco Sans" panose="020B0503020201020303" pitchFamily="34" charset="0"/>
              </a:rPr>
              <a:t>, </a:t>
            </a:r>
            <a:r>
              <a:rPr lang="en-US" sz="2800" dirty="0" err="1">
                <a:latin typeface="Cisco Sans" panose="020B0503020201020303" pitchFamily="34" charset="0"/>
              </a:rPr>
              <a:t>nxos_config</a:t>
            </a:r>
            <a:r>
              <a:rPr lang="en-US" sz="2800" dirty="0">
                <a:latin typeface="Cisco Sans" panose="020B0503020201020303" pitchFamily="34" charset="0"/>
              </a:rPr>
              <a:t>, etc.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Gathering Information</a:t>
            </a:r>
            <a:r>
              <a:rPr lang="en-US" sz="2800" dirty="0">
                <a:latin typeface="Cisco Sans" panose="020B0503020201020303" pitchFamily="34" charset="0"/>
              </a:rPr>
              <a:t>: </a:t>
            </a:r>
            <a:r>
              <a:rPr lang="en-US" sz="2800" dirty="0" err="1">
                <a:latin typeface="Cisco Sans" panose="020B0503020201020303" pitchFamily="34" charset="0"/>
              </a:rPr>
              <a:t>ios_facts</a:t>
            </a:r>
            <a:r>
              <a:rPr lang="en-US" sz="2800" dirty="0">
                <a:latin typeface="Cisco Sans" panose="020B0503020201020303" pitchFamily="34" charset="0"/>
              </a:rPr>
              <a:t>, </a:t>
            </a:r>
            <a:r>
              <a:rPr lang="en-US" sz="2800" dirty="0" err="1">
                <a:latin typeface="Cisco Sans" panose="020B0503020201020303" pitchFamily="34" charset="0"/>
              </a:rPr>
              <a:t>nxos_facts</a:t>
            </a:r>
            <a:r>
              <a:rPr lang="en-US" sz="2800" dirty="0">
                <a:latin typeface="Cisco Sans" panose="020B0503020201020303" pitchFamily="34" charset="0"/>
              </a:rPr>
              <a:t>, etc.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Managing Interfaces</a:t>
            </a:r>
            <a:r>
              <a:rPr lang="en-US" sz="2800" dirty="0">
                <a:latin typeface="Cisco Sans" panose="020B0503020201020303" pitchFamily="34" charset="0"/>
              </a:rPr>
              <a:t>: </a:t>
            </a:r>
            <a:r>
              <a:rPr lang="en-US" sz="2800" dirty="0" err="1">
                <a:latin typeface="Cisco Sans" panose="020B0503020201020303" pitchFamily="34" charset="0"/>
              </a:rPr>
              <a:t>ios_interface</a:t>
            </a:r>
            <a:r>
              <a:rPr lang="en-US" sz="2800" dirty="0">
                <a:latin typeface="Cisco Sans" panose="020B0503020201020303" pitchFamily="34" charset="0"/>
              </a:rPr>
              <a:t>, </a:t>
            </a:r>
            <a:r>
              <a:rPr lang="en-US" sz="2800" dirty="0" err="1">
                <a:latin typeface="Cisco Sans" panose="020B0503020201020303" pitchFamily="34" charset="0"/>
              </a:rPr>
              <a:t>nxos_interface</a:t>
            </a:r>
            <a:r>
              <a:rPr lang="en-US" sz="2800" dirty="0">
                <a:latin typeface="Cisco Sans" panose="020B0503020201020303" pitchFamily="34" charset="0"/>
              </a:rPr>
              <a:t>, etc.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Securing Devices</a:t>
            </a:r>
            <a:r>
              <a:rPr lang="en-US" sz="2800" dirty="0">
                <a:latin typeface="Cisco Sans" panose="020B0503020201020303" pitchFamily="34" charset="0"/>
              </a:rPr>
              <a:t>: </a:t>
            </a:r>
            <a:r>
              <a:rPr lang="en-US" sz="2800" dirty="0" err="1">
                <a:latin typeface="Cisco Sans" panose="020B0503020201020303" pitchFamily="34" charset="0"/>
              </a:rPr>
              <a:t>ios_acl</a:t>
            </a:r>
            <a:r>
              <a:rPr lang="en-US" sz="2800" dirty="0">
                <a:latin typeface="Cisco Sans" panose="020B0503020201020303" pitchFamily="34" charset="0"/>
              </a:rPr>
              <a:t>, </a:t>
            </a:r>
            <a:r>
              <a:rPr lang="en-US" sz="2800" dirty="0" err="1">
                <a:latin typeface="Cisco Sans" panose="020B0503020201020303" pitchFamily="34" charset="0"/>
              </a:rPr>
              <a:t>nxos_acl</a:t>
            </a:r>
            <a:r>
              <a:rPr lang="en-US" sz="2800" dirty="0">
                <a:latin typeface="Cisco Sans" panose="020B0503020201020303" pitchFamily="34" charset="0"/>
              </a:rPr>
              <a:t>, etc.</a:t>
            </a:r>
          </a:p>
          <a:p>
            <a:endParaRPr lang="en-US" sz="2800" dirty="0">
              <a:latin typeface="Cisco Sans" panose="020B0503020201020303" pitchFamily="34" charset="0"/>
            </a:endParaRP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Examples and Use Cases for Each Module</a:t>
            </a:r>
            <a:r>
              <a:rPr lang="en-US" sz="2800" dirty="0">
                <a:latin typeface="Cisco Sans" panose="020B0503020201020303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3531001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" y="533401"/>
            <a:ext cx="12061371" cy="5497284"/>
          </a:xfrm>
        </p:spPr>
        <p:txBody>
          <a:bodyPr>
            <a:normAutofit fontScale="70000" lnSpcReduction="20000"/>
          </a:bodyPr>
          <a:lstStyle/>
          <a:p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ios_config</a:t>
            </a:r>
            <a:r>
              <a:rPr lang="en-US" sz="2400" dirty="0">
                <a:latin typeface="Cisco Sans" panose="020B0503020201020303" pitchFamily="34" charset="0"/>
              </a:rPr>
              <a:t>: </a:t>
            </a:r>
          </a:p>
          <a:p>
            <a:pPr marL="457200" lvl="1" indent="0">
              <a:buNone/>
            </a:pPr>
            <a:r>
              <a:rPr lang="en-US" sz="2200" dirty="0">
                <a:latin typeface="Cisco Sans" panose="020B0503020201020303" pitchFamily="34" charset="0"/>
              </a:rPr>
              <a:t>Configuring Cisco IOS devices. Examples: setting up VLANs, OSPF configurations.</a:t>
            </a:r>
          </a:p>
          <a:p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nxos_config</a:t>
            </a:r>
            <a:r>
              <a:rPr lang="en-US" sz="2400" dirty="0">
                <a:latin typeface="Cisco Sans" panose="020B0503020201020303" pitchFamily="34" charset="0"/>
              </a:rPr>
              <a:t>: </a:t>
            </a:r>
          </a:p>
          <a:p>
            <a:pPr marL="457200" lvl="1" indent="0">
              <a:buNone/>
            </a:pPr>
            <a:r>
              <a:rPr lang="en-US" sz="2200" dirty="0">
                <a:latin typeface="Cisco Sans" panose="020B0503020201020303" pitchFamily="34" charset="0"/>
              </a:rPr>
              <a:t>Configuration management for Cisco Nexus devices. Utilization for VLAN creation, BGP setup.</a:t>
            </a:r>
          </a:p>
          <a:p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ios_facts</a:t>
            </a:r>
            <a:r>
              <a:rPr lang="en-US" sz="2400" dirty="0">
                <a:latin typeface="Cisco Sans" panose="020B0503020201020303" pitchFamily="34" charset="0"/>
              </a:rPr>
              <a:t>: </a:t>
            </a:r>
          </a:p>
          <a:p>
            <a:pPr marL="457200" lvl="1" indent="0">
              <a:buNone/>
            </a:pPr>
            <a:r>
              <a:rPr lang="en-US" sz="2200" dirty="0">
                <a:latin typeface="Cisco Sans" panose="020B0503020201020303" pitchFamily="34" charset="0"/>
              </a:rPr>
              <a:t>Gathering device information from Cisco IOS devices. Usage: collecting interface details, Hardware specs.</a:t>
            </a:r>
          </a:p>
          <a:p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nxos_facts</a:t>
            </a:r>
            <a:r>
              <a:rPr lang="en-US" sz="2400" dirty="0">
                <a:latin typeface="Cisco Sans" panose="020B0503020201020303" pitchFamily="34" charset="0"/>
              </a:rPr>
              <a:t>: </a:t>
            </a:r>
          </a:p>
          <a:p>
            <a:pPr marL="457200" lvl="1" indent="0">
              <a:buNone/>
            </a:pPr>
            <a:r>
              <a:rPr lang="en-US" sz="2200" dirty="0">
                <a:latin typeface="Cisco Sans" panose="020B0503020201020303" pitchFamily="34" charset="0"/>
              </a:rPr>
              <a:t>Retrieving device facts from Cisco Nexus devices. Practical applications: obtaining switchport information, firmware version.</a:t>
            </a:r>
          </a:p>
          <a:p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ios_interface</a:t>
            </a:r>
            <a:r>
              <a:rPr lang="en-US" sz="2400" dirty="0">
                <a:latin typeface="Cisco Sans" panose="020B0503020201020303" pitchFamily="34" charset="0"/>
              </a:rPr>
              <a:t>: </a:t>
            </a:r>
          </a:p>
          <a:p>
            <a:pPr marL="457200" lvl="1" indent="0">
              <a:buNone/>
            </a:pPr>
            <a:r>
              <a:rPr lang="en-US" sz="2200" dirty="0">
                <a:latin typeface="Cisco Sans" panose="020B0503020201020303" pitchFamily="34" charset="0"/>
              </a:rPr>
              <a:t>Managing interfaces on Cisco IOS devices. Implementations include configuring Ethernet ports, VLAN interfaces.</a:t>
            </a:r>
          </a:p>
          <a:p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nxos_interface</a:t>
            </a:r>
            <a:r>
              <a:rPr lang="en-US" sz="2400" dirty="0">
                <a:latin typeface="Cisco Sans" panose="020B0503020201020303" pitchFamily="34" charset="0"/>
              </a:rPr>
              <a:t>:</a:t>
            </a:r>
          </a:p>
          <a:p>
            <a:pPr marL="457200" lvl="1" indent="0">
              <a:buNone/>
            </a:pPr>
            <a:r>
              <a:rPr lang="en-US" sz="2200" dirty="0">
                <a:latin typeface="Cisco Sans" panose="020B0503020201020303" pitchFamily="34" charset="0"/>
              </a:rPr>
              <a:t>Interface configuration for Cisco Nexus devices. Utilization for setting up port channels, configuring VLAN interfaces.</a:t>
            </a:r>
          </a:p>
          <a:p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ios_acl</a:t>
            </a:r>
            <a:r>
              <a:rPr lang="en-US" sz="2400" dirty="0">
                <a:latin typeface="Cisco Sans" panose="020B0503020201020303" pitchFamily="34" charset="0"/>
              </a:rPr>
              <a:t>: </a:t>
            </a:r>
          </a:p>
          <a:p>
            <a:pPr marL="457200" lvl="1" indent="0">
              <a:buNone/>
            </a:pPr>
            <a:r>
              <a:rPr lang="en-US" sz="2200" dirty="0">
                <a:latin typeface="Cisco Sans" panose="020B0503020201020303" pitchFamily="34" charset="0"/>
              </a:rPr>
              <a:t>Implementing access control lists on Cisco IOS devices. Usage scenarios: setting up security policies, controlling traffic flow.</a:t>
            </a:r>
          </a:p>
          <a:p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nxos_acl</a:t>
            </a:r>
            <a:r>
              <a:rPr lang="en-US" sz="2400" dirty="0">
                <a:latin typeface="Cisco Sans" panose="020B0503020201020303" pitchFamily="34" charset="0"/>
              </a:rPr>
              <a:t>: </a:t>
            </a:r>
          </a:p>
          <a:p>
            <a:pPr marL="457200" lvl="1" indent="0">
              <a:buNone/>
            </a:pPr>
            <a:r>
              <a:rPr lang="en-US" sz="2200" dirty="0">
                <a:latin typeface="Cisco Sans" panose="020B0503020201020303" pitchFamily="34" charset="0"/>
              </a:rPr>
              <a:t>ACL management for Cisco Nexus devices. Examples: filtering traffic, securing network access.</a:t>
            </a:r>
          </a:p>
        </p:txBody>
      </p:sp>
    </p:spTree>
    <p:extLst>
      <p:ext uri="{BB962C8B-B14F-4D97-AF65-F5344CB8AC3E}">
        <p14:creationId xmlns:p14="http://schemas.microsoft.com/office/powerpoint/2010/main" val="34067100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2065" y="4246733"/>
            <a:ext cx="10131427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Ansible for Configuration Management</a:t>
            </a:r>
          </a:p>
        </p:txBody>
      </p:sp>
      <p:pic>
        <p:nvPicPr>
          <p:cNvPr id="6146" name="Picture 2" descr="Image">
            <a:extLst>
              <a:ext uri="{FF2B5EF4-FFF2-40B4-BE49-F238E27FC236}">
                <a16:creationId xmlns:a16="http://schemas.microsoft.com/office/drawing/2014/main" id="{EC4090F1-FA17-4677-911E-E7DF9197AD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3849" y="334126"/>
            <a:ext cx="4263241" cy="426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71830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Automating network configuration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260" y="1282535"/>
            <a:ext cx="11566565" cy="4667003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Pioneering Automation</a:t>
            </a:r>
            <a:r>
              <a:rPr lang="en-US" sz="2800" dirty="0">
                <a:latin typeface="Cisco Sans" panose="020B0503020201020303" pitchFamily="34" charset="0"/>
              </a:rPr>
              <a:t>: Revolutionize network management through 	automated configuration processes.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Ansible's Advantages</a:t>
            </a:r>
            <a:r>
              <a:rPr lang="en-US" sz="2800" dirty="0">
                <a:latin typeface="Cisco Sans" panose="020B0503020201020303" pitchFamily="34" charset="0"/>
              </a:rPr>
              <a:t>: Ansible simplifies network automation, boosting 	efficiency, accuracy, and scalability.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Essential Components</a:t>
            </a:r>
            <a:r>
              <a:rPr lang="en-US" sz="2800" dirty="0">
                <a:latin typeface="Cisco Sans" panose="020B0503020201020303" pitchFamily="34" charset="0"/>
              </a:rPr>
              <a:t>: Playbooks orchestrate tasks, roles encapsulate 	functionalities, and modules execute actions.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Streamlined Workflow</a:t>
            </a:r>
            <a:r>
              <a:rPr lang="en-US" sz="2800" dirty="0">
                <a:latin typeface="Cisco Sans" panose="020B0503020201020303" pitchFamily="34" charset="0"/>
              </a:rPr>
              <a:t>: Define tasks and variables to create efficient 	automation workflows tailored to network requirements.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Effective Automation Practices</a:t>
            </a:r>
            <a:r>
              <a:rPr lang="en-US" sz="2800" dirty="0">
                <a:latin typeface="Cisco Sans" panose="020B0503020201020303" pitchFamily="34" charset="0"/>
              </a:rPr>
              <a:t>: Adhere to best practices to ensure 	reliability, security, and maintainability of automated network 	configurations.</a:t>
            </a:r>
          </a:p>
        </p:txBody>
      </p:sp>
    </p:spTree>
    <p:extLst>
      <p:ext uri="{BB962C8B-B14F-4D97-AF65-F5344CB8AC3E}">
        <p14:creationId xmlns:p14="http://schemas.microsoft.com/office/powerpoint/2010/main" val="9937275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>
            <a:normAutofit fontScale="90000"/>
          </a:bodyPr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Handling configuration backups and restoration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966" y="1209303"/>
            <a:ext cx="11614068" cy="4847112"/>
          </a:xfrm>
        </p:spPr>
        <p:txBody>
          <a:bodyPr>
            <a:normAutofit fontScale="92500"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Safeguarding Network Integrity</a:t>
            </a:r>
            <a:r>
              <a:rPr lang="en-US" sz="2800" dirty="0">
                <a:latin typeface="Cisco Sans" panose="020B0503020201020303" pitchFamily="34" charset="0"/>
              </a:rPr>
              <a:t>: Backup and restoration are vital for network resilience and rapid recovery from failures.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Configuration Management</a:t>
            </a:r>
            <a:r>
              <a:rPr lang="en-US" sz="2800" dirty="0">
                <a:latin typeface="Cisco Sans" panose="020B0503020201020303" pitchFamily="34" charset="0"/>
              </a:rPr>
              <a:t>: Ansible provides robust solutions for automating backup processes and configuration management.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Automated Backup Implementation</a:t>
            </a:r>
            <a:r>
              <a:rPr lang="en-US" sz="2800" dirty="0">
                <a:latin typeface="Cisco Sans" panose="020B0503020201020303" pitchFamily="34" charset="0"/>
              </a:rPr>
              <a:t>: Set up automated backup routines to ensure regular snapshots of network configurations.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Secure Backup Storage</a:t>
            </a:r>
            <a:r>
              <a:rPr lang="en-US" sz="2800" dirty="0">
                <a:latin typeface="Cisco Sans" panose="020B0503020201020303" pitchFamily="34" charset="0"/>
              </a:rPr>
              <a:t>: Adhere to best practices for storing backups securely, safeguarding against unauthorized access and data loss.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Restoration with Ansible</a:t>
            </a:r>
            <a:r>
              <a:rPr lang="en-US" sz="2800" dirty="0">
                <a:latin typeface="Cisco Sans" panose="020B0503020201020303" pitchFamily="34" charset="0"/>
              </a:rPr>
              <a:t>: Utilize Ansible playbooks to automate configuration restoration, minimizing downtime and human error.</a:t>
            </a:r>
          </a:p>
        </p:txBody>
      </p:sp>
    </p:spTree>
    <p:extLst>
      <p:ext uri="{BB962C8B-B14F-4D97-AF65-F5344CB8AC3E}">
        <p14:creationId xmlns:p14="http://schemas.microsoft.com/office/powerpoint/2010/main" val="17046709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">
            <a:extLst>
              <a:ext uri="{FF2B5EF4-FFF2-40B4-BE49-F238E27FC236}">
                <a16:creationId xmlns:a16="http://schemas.microsoft.com/office/drawing/2014/main" id="{97EDEB99-852D-02E2-AAB0-6BAABAB0E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3315" y="111826"/>
            <a:ext cx="5059878" cy="5059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807" y="1686296"/>
            <a:ext cx="10131427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Ansible for Continuous Deployment</a:t>
            </a:r>
          </a:p>
        </p:txBody>
      </p:sp>
    </p:spTree>
    <p:extLst>
      <p:ext uri="{BB962C8B-B14F-4D97-AF65-F5344CB8AC3E}">
        <p14:creationId xmlns:p14="http://schemas.microsoft.com/office/powerpoint/2010/main" val="33521540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Deploying changes continuously with Ansible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655" y="1175657"/>
            <a:ext cx="11554690" cy="5058889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Embracing Continuous Deployment</a:t>
            </a:r>
            <a:r>
              <a:rPr lang="en-US" sz="2800" dirty="0">
                <a:latin typeface="Cisco Sans" panose="020B0503020201020303" pitchFamily="34" charset="0"/>
              </a:rPr>
              <a:t>: Seamlessly deploy changes, 	enhancing agility and reliability.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Network Advantages</a:t>
            </a:r>
            <a:r>
              <a:rPr lang="en-US" sz="2800" dirty="0">
                <a:latin typeface="Cisco Sans" panose="020B0503020201020303" pitchFamily="34" charset="0"/>
              </a:rPr>
              <a:t>: Continuous deployment boosts network 	resilience, agility, and adaptability.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Establishing Deployment Pipelines</a:t>
            </a:r>
            <a:r>
              <a:rPr lang="en-US" sz="2800" dirty="0">
                <a:latin typeface="Cisco Sans" panose="020B0503020201020303" pitchFamily="34" charset="0"/>
              </a:rPr>
              <a:t>: Configure pipelines to automate 	code delivery from development to production.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Git Integration</a:t>
            </a:r>
            <a:r>
              <a:rPr lang="en-US" sz="2800" dirty="0">
                <a:latin typeface="Cisco Sans" panose="020B0503020201020303" pitchFamily="34" charset="0"/>
              </a:rPr>
              <a:t>: Integrate Git for version control, ensuring seamless code 	management and tracking.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Testing and Validation Automation</a:t>
            </a:r>
            <a:r>
              <a:rPr lang="en-US" sz="2800" dirty="0">
                <a:latin typeface="Cisco Sans" panose="020B0503020201020303" pitchFamily="34" charset="0"/>
              </a:rPr>
              <a:t>: Automate testing processes to 	validate changes and ensure stability.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Rollback and Monitoring Strategies</a:t>
            </a:r>
            <a:r>
              <a:rPr lang="en-US" sz="2800" dirty="0">
                <a:latin typeface="Cisco Sans" panose="020B0503020201020303" pitchFamily="34" charset="0"/>
              </a:rPr>
              <a:t>: Implement monitoring to detect 	issues and rollback changes swiftly for minimal disruption.</a:t>
            </a:r>
          </a:p>
        </p:txBody>
      </p:sp>
    </p:spTree>
    <p:extLst>
      <p:ext uri="{BB962C8B-B14F-4D97-AF65-F5344CB8AC3E}">
        <p14:creationId xmlns:p14="http://schemas.microsoft.com/office/powerpoint/2010/main" val="7006940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Integration with version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257" y="1066800"/>
            <a:ext cx="11661569" cy="4930239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Understanding Version Control's Vital Role</a:t>
            </a:r>
            <a:r>
              <a:rPr lang="en-US" sz="2800" dirty="0">
                <a:latin typeface="Cisco Sans" panose="020B0503020201020303" pitchFamily="34" charset="0"/>
              </a:rPr>
              <a:t>: Version control ensures 	playbook reliability and facilitates collaboration.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Ansible-Git Synergy Benefits</a:t>
            </a:r>
            <a:r>
              <a:rPr lang="en-US" sz="2800" dirty="0">
                <a:latin typeface="Cisco Sans" panose="020B0503020201020303" pitchFamily="34" charset="0"/>
              </a:rPr>
              <a:t>: Seamless integration streamlines code 	management and promotes version tracking.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Selecting the Ideal VCS</a:t>
            </a:r>
            <a:r>
              <a:rPr lang="en-US" sz="2800" dirty="0">
                <a:latin typeface="Cisco Sans" panose="020B0503020201020303" pitchFamily="34" charset="0"/>
              </a:rPr>
              <a:t>: </a:t>
            </a:r>
            <a:r>
              <a:rPr lang="en-US" sz="2800" dirty="0" err="1">
                <a:latin typeface="Cisco Sans" panose="020B0503020201020303" pitchFamily="34" charset="0"/>
              </a:rPr>
              <a:t>Opt</a:t>
            </a:r>
            <a:r>
              <a:rPr lang="en-US" sz="2800" dirty="0">
                <a:latin typeface="Cisco Sans" panose="020B0503020201020303" pitchFamily="34" charset="0"/>
              </a:rPr>
              <a:t> for Git due to its widespread adoption, 	robust features, and compatibility with Ansible.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Implementing Best Practices</a:t>
            </a:r>
            <a:r>
              <a:rPr lang="en-US" sz="2800" dirty="0">
                <a:latin typeface="Cisco Sans" panose="020B0503020201020303" pitchFamily="34" charset="0"/>
              </a:rPr>
              <a:t>: Enforce version control norms for playbook 	development and updates.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Streamlined Collaboration</a:t>
            </a:r>
            <a:r>
              <a:rPr lang="en-US" sz="2800" dirty="0">
                <a:latin typeface="Cisco Sans" panose="020B0503020201020303" pitchFamily="34" charset="0"/>
              </a:rPr>
              <a:t>: Foster teamwork through efficient code 	sharing, reviewing, and merging.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Enhancing Deployment Pipelines</a:t>
            </a:r>
            <a:r>
              <a:rPr lang="en-US" sz="2800" dirty="0">
                <a:latin typeface="Cisco Sans" panose="020B0503020201020303" pitchFamily="34" charset="0"/>
              </a:rPr>
              <a:t>: Integrate version control to automate 	testing, deployment, and rollback procedures.</a:t>
            </a:r>
          </a:p>
        </p:txBody>
      </p:sp>
    </p:spTree>
    <p:extLst>
      <p:ext uri="{BB962C8B-B14F-4D97-AF65-F5344CB8AC3E}">
        <p14:creationId xmlns:p14="http://schemas.microsoft.com/office/powerpoint/2010/main" val="8305836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0573" y="1960200"/>
            <a:ext cx="10131427" cy="1468800"/>
          </a:xfrm>
        </p:spPr>
        <p:txBody>
          <a:bodyPr/>
          <a:lstStyle/>
          <a:p>
            <a:pPr algn="r"/>
            <a:r>
              <a:rPr lang="en-US" cap="none" dirty="0">
                <a:latin typeface="Cisco Sans" panose="020B0503020201020303" pitchFamily="34" charset="0"/>
              </a:rPr>
              <a:t>Advanced Topics in Ansible</a:t>
            </a:r>
          </a:p>
        </p:txBody>
      </p:sp>
      <p:pic>
        <p:nvPicPr>
          <p:cNvPr id="4098" name="Picture 2" descr="Image">
            <a:extLst>
              <a:ext uri="{FF2B5EF4-FFF2-40B4-BE49-F238E27FC236}">
                <a16:creationId xmlns:a16="http://schemas.microsoft.com/office/drawing/2014/main" id="{6C564F83-3586-B786-174D-AB113BD00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34" y="183078"/>
            <a:ext cx="5024252" cy="5024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690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2B42D-97A1-DD68-BB84-922809072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1145432"/>
            <a:ext cx="10131425" cy="2713225"/>
          </a:xfrm>
        </p:spPr>
        <p:txBody>
          <a:bodyPr>
            <a:normAutofit/>
          </a:bodyPr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“Ansible enables you to simplify complex tasks, increase efficiency, and ensure consistency in your IT environment.”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E5E1F-3887-E842-4B67-E5C7715B8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1925" y="2774136"/>
            <a:ext cx="10131425" cy="2713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Red Hat</a:t>
            </a:r>
          </a:p>
          <a:p>
            <a:pPr marL="0" indent="0">
              <a:buNone/>
            </a:pPr>
            <a:endParaRPr lang="en-US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3299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Scaling Ansible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883" y="1223158"/>
            <a:ext cx="11625943" cy="4726380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Challenges</a:t>
            </a:r>
            <a:r>
              <a:rPr lang="en-US" sz="2800" dirty="0">
                <a:latin typeface="Cisco Sans" panose="020B0503020201020303" pitchFamily="34" charset="0"/>
              </a:rPr>
              <a:t>: Managing growing infrastructure complexity and 	performance maintenance.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Strategies</a:t>
            </a:r>
            <a:r>
              <a:rPr lang="en-US" sz="2800" dirty="0">
                <a:latin typeface="Cisco Sans" panose="020B0503020201020303" pitchFamily="34" charset="0"/>
              </a:rPr>
              <a:t>: Modularization, role-based automation, and dynamic 	inventory management.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Tower</a:t>
            </a:r>
            <a:r>
              <a:rPr lang="en-US" sz="2800" dirty="0">
                <a:latin typeface="Cisco Sans" panose="020B0503020201020303" pitchFamily="34" charset="0"/>
              </a:rPr>
              <a:t>: Offers centralized control, RBAC, and scheduling for 	large-scale deployments.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Load Balancing</a:t>
            </a:r>
            <a:r>
              <a:rPr lang="en-US" sz="2800" dirty="0">
                <a:latin typeface="Cisco Sans" panose="020B0503020201020303" pitchFamily="34" charset="0"/>
              </a:rPr>
              <a:t>: Distributes workload; high availability minimizes 	downtime.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Parallel Execution</a:t>
            </a:r>
            <a:r>
              <a:rPr lang="en-US" sz="2800" dirty="0">
                <a:latin typeface="Cisco Sans" panose="020B0503020201020303" pitchFamily="34" charset="0"/>
              </a:rPr>
              <a:t>: Enhances performance; reduces deployment times.</a:t>
            </a:r>
          </a:p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Monitoring and Troubleshooting</a:t>
            </a:r>
            <a:r>
              <a:rPr lang="en-US" sz="2800" dirty="0">
                <a:latin typeface="Cisco Sans" panose="020B0503020201020303" pitchFamily="34" charset="0"/>
              </a:rPr>
              <a:t>: Identify and resolve issues promptly for 	smooth operation.</a:t>
            </a:r>
          </a:p>
        </p:txBody>
      </p:sp>
    </p:spTree>
    <p:extLst>
      <p:ext uri="{BB962C8B-B14F-4D97-AF65-F5344CB8AC3E}">
        <p14:creationId xmlns:p14="http://schemas.microsoft.com/office/powerpoint/2010/main" val="11665270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114300"/>
            <a:ext cx="10131425" cy="1181100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Development of custom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756" y="1066801"/>
            <a:ext cx="11673443" cy="47244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Custom Module Development</a:t>
            </a:r>
            <a:r>
              <a:rPr lang="en-US" sz="2400" dirty="0">
                <a:latin typeface="Cisco Sans" panose="020B0503020201020303" pitchFamily="34" charset="0"/>
              </a:rPr>
              <a:t>: Create bespoke Ansible modules to extend 	functionality for specialized tasks.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Requirements and Considerations</a:t>
            </a:r>
            <a:r>
              <a:rPr lang="en-US" sz="2400" dirty="0">
                <a:latin typeface="Cisco Sans" panose="020B0503020201020303" pitchFamily="34" charset="0"/>
              </a:rPr>
              <a:t>: Understand module development 	prerequisites and design considerations.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Module Development Workflow</a:t>
            </a:r>
            <a:r>
              <a:rPr lang="en-US" sz="2400" dirty="0">
                <a:latin typeface="Cisco Sans" panose="020B0503020201020303" pitchFamily="34" charset="0"/>
              </a:rPr>
              <a:t>: Follow a structured process from planning to 	testing and integration.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Integration with Ansible</a:t>
            </a:r>
            <a:r>
              <a:rPr lang="en-US" sz="2400" dirty="0">
                <a:latin typeface="Cisco Sans" panose="020B0503020201020303" pitchFamily="34" charset="0"/>
              </a:rPr>
              <a:t>: Incorporate custom modules seamlessly into Ansible 	playbooks and workflows.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Examples and Use Cases</a:t>
            </a:r>
            <a:r>
              <a:rPr lang="en-US" sz="2400" dirty="0">
                <a:latin typeface="Cisco Sans" panose="020B0503020201020303" pitchFamily="34" charset="0"/>
              </a:rPr>
              <a:t>: Explore scenarios where custom modules provide 	unique solutions and added value.</a:t>
            </a:r>
          </a:p>
        </p:txBody>
      </p:sp>
    </p:spTree>
    <p:extLst>
      <p:ext uri="{BB962C8B-B14F-4D97-AF65-F5344CB8AC3E}">
        <p14:creationId xmlns:p14="http://schemas.microsoft.com/office/powerpoint/2010/main" val="20472361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114300"/>
            <a:ext cx="10131425" cy="1181100"/>
          </a:xfrm>
        </p:spPr>
        <p:txBody>
          <a:bodyPr>
            <a:normAutofit fontScale="90000"/>
          </a:bodyPr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Employing Ansible Tower in network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384" y="1163783"/>
            <a:ext cx="11542815" cy="462741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Tower Overview</a:t>
            </a:r>
            <a:r>
              <a:rPr lang="en-US" sz="2400" dirty="0">
                <a:latin typeface="Cisco Sans" panose="020B0503020201020303" pitchFamily="34" charset="0"/>
              </a:rPr>
              <a:t>: Understand the features and benefits of Ansible 	Tower for network automation.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Centralized Control</a:t>
            </a:r>
            <a:r>
              <a:rPr lang="en-US" sz="2400" dirty="0">
                <a:latin typeface="Cisco Sans" panose="020B0503020201020303" pitchFamily="34" charset="0"/>
              </a:rPr>
              <a:t>: Utilize Tower's centralized dashboard for managing 	inventory, playbooks, and job scheduling.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Role-Based Access Control (RBAC)</a:t>
            </a:r>
            <a:r>
              <a:rPr lang="en-US" sz="2400" dirty="0">
                <a:latin typeface="Cisco Sans" panose="020B0503020201020303" pitchFamily="34" charset="0"/>
              </a:rPr>
              <a:t>: Implement RBAC policies to enforce 	security and manage user access.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Job Templates and Workflows</a:t>
            </a:r>
            <a:r>
              <a:rPr lang="en-US" sz="2400" dirty="0">
                <a:latin typeface="Cisco Sans" panose="020B0503020201020303" pitchFamily="34" charset="0"/>
              </a:rPr>
              <a:t>: Create job templates and workflows to 	automate complex network tasks and processes.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Monitoring and Logging</a:t>
            </a:r>
            <a:r>
              <a:rPr lang="en-US" sz="2400" dirty="0">
                <a:latin typeface="Cisco Sans" panose="020B0503020201020303" pitchFamily="34" charset="0"/>
              </a:rPr>
              <a:t>: Utilize Tower's monitoring and logging features to 	track job status and troubleshoot issues.</a:t>
            </a:r>
          </a:p>
        </p:txBody>
      </p:sp>
    </p:spTree>
    <p:extLst>
      <p:ext uri="{BB962C8B-B14F-4D97-AF65-F5344CB8AC3E}">
        <p14:creationId xmlns:p14="http://schemas.microsoft.com/office/powerpoint/2010/main" val="35606293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Best Practices</a:t>
            </a:r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D8060881-32B6-3012-56A9-446CA5AB9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4579" y="688768"/>
            <a:ext cx="4482935" cy="4482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5967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Guidelines for playbook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87" y="1258785"/>
            <a:ext cx="11400312" cy="453241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Modularity</a:t>
            </a:r>
            <a:r>
              <a:rPr lang="en-US" sz="2400" dirty="0">
                <a:latin typeface="Cisco Sans" panose="020B0503020201020303" pitchFamily="34" charset="0"/>
              </a:rPr>
              <a:t>: Organize playbooks into modular components for easier 	maintenance and reusability.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Idempotency</a:t>
            </a:r>
            <a:r>
              <a:rPr lang="en-US" sz="2400" dirty="0">
                <a:latin typeface="Cisco Sans" panose="020B0503020201020303" pitchFamily="34" charset="0"/>
              </a:rPr>
              <a:t>: Ensure playbooks are idempotent to produce consistent 	results regardless of execution frequency.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Documentation</a:t>
            </a:r>
            <a:r>
              <a:rPr lang="en-US" sz="2400" dirty="0">
                <a:latin typeface="Cisco Sans" panose="020B0503020201020303" pitchFamily="34" charset="0"/>
              </a:rPr>
              <a:t>: Include clear and concise documentation within playbooks 	to aid understanding and troubleshooting.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Error Handling</a:t>
            </a:r>
            <a:r>
              <a:rPr lang="en-US" sz="2400" dirty="0">
                <a:latin typeface="Cisco Sans" panose="020B0503020201020303" pitchFamily="34" charset="0"/>
              </a:rPr>
              <a:t>: Implement robust error handling mechanisms to gracefully 	handle unexpected scenarios.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Testing</a:t>
            </a:r>
            <a:r>
              <a:rPr lang="en-US" sz="2400" dirty="0">
                <a:latin typeface="Cisco Sans" panose="020B0503020201020303" pitchFamily="34" charset="0"/>
              </a:rPr>
              <a:t>: Perform thorough testing of playbooks in staging environments to 	verify functionality before production deployment.</a:t>
            </a:r>
          </a:p>
        </p:txBody>
      </p:sp>
    </p:spTree>
    <p:extLst>
      <p:ext uri="{BB962C8B-B14F-4D97-AF65-F5344CB8AC3E}">
        <p14:creationId xmlns:p14="http://schemas.microsoft.com/office/powerpoint/2010/main" val="7511779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>
            <a:normAutofit fontScale="90000"/>
          </a:bodyPr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Security best practices for network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634" y="1066801"/>
            <a:ext cx="11637817" cy="47244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Role-Based Access Control</a:t>
            </a:r>
            <a:r>
              <a:rPr lang="en-US" sz="2400" dirty="0">
                <a:latin typeface="Cisco Sans" panose="020B0503020201020303" pitchFamily="34" charset="0"/>
              </a:rPr>
              <a:t>: Implement RBAC to restrict access and 	permissions based on user roles and responsibilities.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Credential Management</a:t>
            </a:r>
            <a:r>
              <a:rPr lang="en-US" sz="2400" dirty="0">
                <a:latin typeface="Cisco Sans" panose="020B0503020201020303" pitchFamily="34" charset="0"/>
              </a:rPr>
              <a:t>: Safeguard sensitive information such as passwords and API tokens using Ansible Vault or external credential mgmt. systems.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Encryption</a:t>
            </a:r>
            <a:r>
              <a:rPr lang="en-US" sz="2400" dirty="0">
                <a:latin typeface="Cisco Sans" panose="020B0503020201020303" pitchFamily="34" charset="0"/>
              </a:rPr>
              <a:t>: Encrypt communication channels between Ansible control nodes 	and managed devices to protect data integrity and confidentiality.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Auditing and Logging</a:t>
            </a:r>
            <a:r>
              <a:rPr lang="en-US" sz="2400" dirty="0">
                <a:latin typeface="Cisco Sans" panose="020B0503020201020303" pitchFamily="34" charset="0"/>
              </a:rPr>
              <a:t>: Enable auditing and logging features to track user 	activities and changes made by Ansible automation.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Regular Updates</a:t>
            </a:r>
            <a:r>
              <a:rPr lang="en-US" sz="2400" dirty="0">
                <a:latin typeface="Cisco Sans" panose="020B0503020201020303" pitchFamily="34" charset="0"/>
              </a:rPr>
              <a:t>: Keep Ansible and managed devices up-to-date with 	security patches and software updates to mitigate vulnerabilities.</a:t>
            </a:r>
          </a:p>
        </p:txBody>
      </p:sp>
    </p:spTree>
    <p:extLst>
      <p:ext uri="{BB962C8B-B14F-4D97-AF65-F5344CB8AC3E}">
        <p14:creationId xmlns:p14="http://schemas.microsoft.com/office/powerpoint/2010/main" val="4719825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6" y="-170889"/>
            <a:ext cx="10131427" cy="1468800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Case Studies and Real-World Examples</a:t>
            </a:r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CCF05C86-E840-D7AB-FA4D-7A04884A2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2591" y="1572490"/>
            <a:ext cx="5000501" cy="500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65778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>
            <a:normAutofit fontScale="90000"/>
          </a:bodyPr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Examination of network automation success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036" y="1496291"/>
            <a:ext cx="11902042" cy="4346369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Company A - Telecommunications Provider</a:t>
            </a:r>
            <a:r>
              <a:rPr lang="en-US" sz="2400" dirty="0">
                <a:latin typeface="Cisco Sans" panose="020B0503020201020303" pitchFamily="34" charset="0"/>
              </a:rPr>
              <a:t>: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Situation</a:t>
            </a:r>
            <a:r>
              <a:rPr lang="en-US" sz="2400" dirty="0">
                <a:latin typeface="Cisco Sans" panose="020B0503020201020303" pitchFamily="34" charset="0"/>
              </a:rPr>
              <a:t>: Company A, a telecommunications provider, faced challenges with 	manual network configuration processes, leading to delays in service 	deployment and increased operational costs.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Solution</a:t>
            </a:r>
            <a:r>
              <a:rPr lang="en-US" sz="2400" dirty="0">
                <a:latin typeface="Cisco Sans" panose="020B0503020201020303" pitchFamily="34" charset="0"/>
              </a:rPr>
              <a:t>: They implemented Ansible for network automation, creating playbooks 	to automate configuration tasks such as VLAN setup, access control list 	management, and device provisioning.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Result</a:t>
            </a:r>
            <a:r>
              <a:rPr lang="en-US" sz="2400" dirty="0">
                <a:latin typeface="Cisco Sans" panose="020B0503020201020303" pitchFamily="34" charset="0"/>
              </a:rPr>
              <a:t>: By automating these processes, Company A reduced deployment times 	from days to minutes, significantly lowering operational overhead and 	improving service delivery efficiency.</a:t>
            </a:r>
          </a:p>
        </p:txBody>
      </p:sp>
    </p:spTree>
    <p:extLst>
      <p:ext uri="{BB962C8B-B14F-4D97-AF65-F5344CB8AC3E}">
        <p14:creationId xmlns:p14="http://schemas.microsoft.com/office/powerpoint/2010/main" val="5426876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>
            <a:normAutofit fontScale="90000"/>
          </a:bodyPr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Examination of network automation success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036" y="1235034"/>
            <a:ext cx="11902042" cy="471450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Enterprise B - Cloud Service Provider</a:t>
            </a:r>
            <a:r>
              <a:rPr lang="en-US" sz="2400" dirty="0">
                <a:latin typeface="Cisco Sans" panose="020B0503020201020303" pitchFamily="34" charset="0"/>
              </a:rPr>
              <a:t>: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Situation</a:t>
            </a:r>
            <a:r>
              <a:rPr lang="en-US" sz="2400" dirty="0">
                <a:latin typeface="Cisco Sans" panose="020B0503020201020303" pitchFamily="34" charset="0"/>
              </a:rPr>
              <a:t>: Enterprise B, a cloud service provider, faced challenges with scaling 	their network infrastructure in response to fluctuating demand from customers.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Solution</a:t>
            </a:r>
            <a:r>
              <a:rPr lang="en-US" sz="2400" dirty="0">
                <a:latin typeface="Cisco Sans" panose="020B0503020201020303" pitchFamily="34" charset="0"/>
              </a:rPr>
              <a:t>: They leveraged Ansible to automate the scaling of network resources, 	dynamically provisioning and configuring routers, switches, and load balancers 	based on workload demands.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Result</a:t>
            </a:r>
            <a:r>
              <a:rPr lang="en-US" sz="2400" dirty="0">
                <a:latin typeface="Cisco Sans" panose="020B0503020201020303" pitchFamily="34" charset="0"/>
              </a:rPr>
              <a:t>: By automating network scaling processes, Enterprise B achieved greater 	agility and scalability, ensuring optimal performance and resource utilization for 	their cloud services.</a:t>
            </a:r>
          </a:p>
        </p:txBody>
      </p:sp>
    </p:spTree>
    <p:extLst>
      <p:ext uri="{BB962C8B-B14F-4D97-AF65-F5344CB8AC3E}">
        <p14:creationId xmlns:p14="http://schemas.microsoft.com/office/powerpoint/2010/main" val="214865291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0"/>
            <a:ext cx="10131425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Practical scenarios and their Ansible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57549"/>
            <a:ext cx="10131425" cy="403365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Scenario 1</a:t>
            </a:r>
            <a:r>
              <a:rPr lang="en-US" sz="2400" dirty="0">
                <a:latin typeface="Cisco Sans" panose="020B0503020201020303" pitchFamily="34" charset="0"/>
              </a:rPr>
              <a:t>: Configuration Standardization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Challenge</a:t>
            </a:r>
            <a:r>
              <a:rPr lang="en-US" sz="2400" dirty="0">
                <a:latin typeface="Cisco Sans" panose="020B0503020201020303" pitchFamily="34" charset="0"/>
              </a:rPr>
              <a:t>: The network team needs to ensure consistent 	configurations across all network devices to maintain stability and 	security.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Solution</a:t>
            </a:r>
            <a:r>
              <a:rPr lang="en-US" sz="2400" dirty="0">
                <a:latin typeface="Cisco Sans" panose="020B0503020201020303" pitchFamily="34" charset="0"/>
              </a:rPr>
              <a:t>: Develop Ansible playbooks to apply standardized 	configurations to all devices, ensuring consistency and adherence 	to best practices.</a:t>
            </a:r>
          </a:p>
        </p:txBody>
      </p:sp>
    </p:spTree>
    <p:extLst>
      <p:ext uri="{BB962C8B-B14F-4D97-AF65-F5344CB8AC3E}">
        <p14:creationId xmlns:p14="http://schemas.microsoft.com/office/powerpoint/2010/main" val="3772153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2B42D-97A1-DD68-BB84-922809072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1145432"/>
            <a:ext cx="10131425" cy="2713225"/>
          </a:xfrm>
        </p:spPr>
        <p:txBody>
          <a:bodyPr>
            <a:normAutofit/>
          </a:bodyPr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“We just copy/paste CLI commands and it’s been working for us for years. What’s the worst that can happen?”</a:t>
            </a:r>
            <a:br>
              <a:rPr lang="en-US" cap="none" dirty="0">
                <a:latin typeface="Cisco Sans" panose="020B0503020201020303" pitchFamily="34" charset="0"/>
              </a:rPr>
            </a:br>
            <a:endParaRPr lang="en-US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E5E1F-3887-E842-4B67-E5C7715B8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1760" y="2999343"/>
            <a:ext cx="10131425" cy="2713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>
                <a:latin typeface="Cisco Sans" panose="020B0503020201020303" pitchFamily="34" charset="0"/>
              </a:rPr>
              <a:t>Network Engineer from the Dark Ages</a:t>
            </a:r>
          </a:p>
          <a:p>
            <a:pPr marL="0" indent="0">
              <a:buNone/>
            </a:pPr>
            <a:endParaRPr lang="en-US" sz="2600" dirty="0">
              <a:latin typeface="Cisco Sans" panose="020B0503020201020303" pitchFamily="34" charset="0"/>
            </a:endParaRPr>
          </a:p>
          <a:p>
            <a:pPr marL="0" indent="0">
              <a:buNone/>
            </a:pPr>
            <a:endParaRPr lang="en-US" dirty="0">
              <a:latin typeface="Cisco Sans" panose="020B05030202010203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75E433-F36A-5395-F3A0-6C9E9F773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110" y="4248379"/>
            <a:ext cx="3125780" cy="230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1021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0"/>
            <a:ext cx="10131425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Practical scenarios and their Ansible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Scenario 2: Automated Backup and Restore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Challenge</a:t>
            </a:r>
            <a:r>
              <a:rPr lang="en-US" sz="2400" dirty="0">
                <a:latin typeface="Cisco Sans" panose="020B0503020201020303" pitchFamily="34" charset="0"/>
              </a:rPr>
              <a:t>: Regular backups of network device configurations are essential for disaster recovery and compliance purposes, but manual backups are time-consuming and prone to errors.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Solution</a:t>
            </a:r>
            <a:r>
              <a:rPr lang="en-US" sz="2400" dirty="0">
                <a:latin typeface="Cisco Sans" panose="020B0503020201020303" pitchFamily="34" charset="0"/>
              </a:rPr>
              <a:t>: Implement Ansible playbooks to automate the backup of device configurations at regular intervals, and create procedures to restore configurations quickly in case of failures or configuration drift.</a:t>
            </a:r>
          </a:p>
        </p:txBody>
      </p:sp>
    </p:spTree>
    <p:extLst>
      <p:ext uri="{BB962C8B-B14F-4D97-AF65-F5344CB8AC3E}">
        <p14:creationId xmlns:p14="http://schemas.microsoft.com/office/powerpoint/2010/main" val="27992847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0"/>
            <a:ext cx="10131425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Practical scenarios and their Ansible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Scenario 3: Zero-Touch Provisioning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Challenge</a:t>
            </a:r>
            <a:r>
              <a:rPr lang="en-US" sz="2400" dirty="0">
                <a:latin typeface="Cisco Sans" panose="020B0503020201020303" pitchFamily="34" charset="0"/>
              </a:rPr>
              <a:t>: Deploying new network devices with pre-defined configurations and minimal manual intervention is crucial for rapid expansion and scalability.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Solution</a:t>
            </a:r>
            <a:r>
              <a:rPr lang="en-US" sz="2400" dirty="0">
                <a:latin typeface="Cisco Sans" panose="020B0503020201020303" pitchFamily="34" charset="0"/>
              </a:rPr>
              <a:t>: Develop Ansible playbooks to automate the provisioning of new network devices, including initial configuration setup, VLAN assignments, and interface configurations, enabling zero-touch deployment.</a:t>
            </a:r>
          </a:p>
        </p:txBody>
      </p:sp>
    </p:spTree>
    <p:extLst>
      <p:ext uri="{BB962C8B-B14F-4D97-AF65-F5344CB8AC3E}">
        <p14:creationId xmlns:p14="http://schemas.microsoft.com/office/powerpoint/2010/main" val="80728906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0"/>
            <a:ext cx="10131425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Practical scenarios and their Ansible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Scenario 4: Compliance Enforcement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Challenge</a:t>
            </a:r>
            <a:r>
              <a:rPr lang="en-US" sz="2400" dirty="0">
                <a:latin typeface="Cisco Sans" panose="020B0503020201020303" pitchFamily="34" charset="0"/>
              </a:rPr>
              <a:t>: Ensuring that network configurations comply with industry standards and organizational policies is essential for security and regulatory compliance.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Solution</a:t>
            </a:r>
            <a:r>
              <a:rPr lang="en-US" sz="2400" dirty="0">
                <a:latin typeface="Cisco Sans" panose="020B0503020201020303" pitchFamily="34" charset="0"/>
              </a:rPr>
              <a:t>: Utilize Ansible playbooks to perform automated compliance checks against predefined policies, identifying and remediating configuration violations to maintain compliance posture.</a:t>
            </a:r>
          </a:p>
        </p:txBody>
      </p:sp>
    </p:spTree>
    <p:extLst>
      <p:ext uri="{BB962C8B-B14F-4D97-AF65-F5344CB8AC3E}">
        <p14:creationId xmlns:p14="http://schemas.microsoft.com/office/powerpoint/2010/main" val="14407396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0"/>
            <a:ext cx="10131425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Practical scenarios and their Ansible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Scenario 5: Change Management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Challenge</a:t>
            </a:r>
            <a:r>
              <a:rPr lang="en-US" sz="2400" dirty="0">
                <a:latin typeface="Cisco Sans" panose="020B0503020201020303" pitchFamily="34" charset="0"/>
              </a:rPr>
              <a:t>: Managing and tracking changes to network configurations manually is error-prone and time-consuming, leading to operational inefficiencies and increased risk.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Solution</a:t>
            </a:r>
            <a:r>
              <a:rPr lang="en-US" sz="2400" dirty="0">
                <a:latin typeface="Cisco Sans" panose="020B0503020201020303" pitchFamily="34" charset="0"/>
              </a:rPr>
              <a:t>: Implement Ansible Tower to create structured change management workflows, including approval processes and version control integration, to streamline and automate the change management process.</a:t>
            </a:r>
          </a:p>
        </p:txBody>
      </p:sp>
    </p:spTree>
    <p:extLst>
      <p:ext uri="{BB962C8B-B14F-4D97-AF65-F5344CB8AC3E}">
        <p14:creationId xmlns:p14="http://schemas.microsoft.com/office/powerpoint/2010/main" val="11679689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0"/>
            <a:ext cx="10131425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Practical scenarios and their Ansible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Scenario 6: Continuous Monitoring and Remediation</a:t>
            </a:r>
          </a:p>
          <a:p>
            <a:endParaRPr lang="en-US" sz="2400" dirty="0">
              <a:latin typeface="Cisco Sans" panose="020B0503020201020303" pitchFamily="34" charset="0"/>
            </a:endParaRP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Challenge</a:t>
            </a:r>
            <a:r>
              <a:rPr lang="en-US" sz="2400" dirty="0">
                <a:latin typeface="Cisco Sans" panose="020B0503020201020303" pitchFamily="34" charset="0"/>
              </a:rPr>
              <a:t>: Monitoring network health in real-time and responding to performance issues and security threats promptly is critical for maintaining network uptime and security.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Solution</a:t>
            </a:r>
            <a:r>
              <a:rPr lang="en-US" sz="2400" dirty="0">
                <a:latin typeface="Cisco Sans" panose="020B0503020201020303" pitchFamily="34" charset="0"/>
              </a:rPr>
              <a:t>: Integrate Ansible with monitoring tools to automate the detection of network anomalies and security incidents, and develop playbooks to trigger automated remediation actions based on predefined response strategies.</a:t>
            </a:r>
          </a:p>
        </p:txBody>
      </p:sp>
    </p:spTree>
    <p:extLst>
      <p:ext uri="{BB962C8B-B14F-4D97-AF65-F5344CB8AC3E}">
        <p14:creationId xmlns:p14="http://schemas.microsoft.com/office/powerpoint/2010/main" val="70645581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32" y="3546088"/>
            <a:ext cx="10131427" cy="1468800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Getting Help and Resources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25A610AA-76DC-440C-BBBB-3CDBF73F3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8288" y="344384"/>
            <a:ext cx="3722914" cy="3722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24721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>
            <a:normAutofit fontScale="90000"/>
          </a:bodyPr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Exploring Ansible community and support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429" y="1066800"/>
            <a:ext cx="11756571" cy="5191495"/>
          </a:xfrm>
        </p:spPr>
        <p:txBody>
          <a:bodyPr>
            <a:normAutofit fontScale="85000" lnSpcReduction="10000"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Community Forums and Groups</a:t>
            </a:r>
            <a:r>
              <a:rPr lang="en-US" sz="2400" dirty="0">
                <a:latin typeface="Cisco Sans" panose="020B0503020201020303" pitchFamily="34" charset="0"/>
              </a:rPr>
              <a:t>: Engage with the vibrant Ansible community through forums 	like the Ansible Google Group, Reddit's r/ansible, and Stack Overflow's Ansible tag.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Documentation and Guides</a:t>
            </a:r>
            <a:r>
              <a:rPr lang="en-US" sz="2400" dirty="0">
                <a:latin typeface="Cisco Sans" panose="020B0503020201020303" pitchFamily="34" charset="0"/>
              </a:rPr>
              <a:t>: Access comprehensive documentation and guides on the official 	Ansible website, including installation instructions, user guides, 	and module documentation.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Galaxy</a:t>
            </a:r>
            <a:r>
              <a:rPr lang="en-US" sz="2400" dirty="0">
                <a:latin typeface="Cisco Sans" panose="020B0503020201020303" pitchFamily="34" charset="0"/>
              </a:rPr>
              <a:t>: Explore Ansible Galaxy, a hub for sharing and discovering Ansible 	roles 	contributed by the community, covering a wide range of use cases and technologies.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Online Courses and Tutorials</a:t>
            </a:r>
            <a:r>
              <a:rPr lang="en-US" sz="2400" dirty="0">
                <a:latin typeface="Cisco Sans" panose="020B0503020201020303" pitchFamily="34" charset="0"/>
              </a:rPr>
              <a:t>: Enroll in online courses and tutorials offered by platforms like 	Udemy, Coursera, and Pluralsight to learn Ansible concepts and best practices from industry 	experts.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Meetups and Events</a:t>
            </a:r>
            <a:r>
              <a:rPr lang="en-US" sz="2400" dirty="0">
                <a:latin typeface="Cisco Sans" panose="020B0503020201020303" pitchFamily="34" charset="0"/>
              </a:rPr>
              <a:t>: Attend Ansible meetups and events in your area or virtually to 	connect with fellow users, share experiences, and learn about the latest developments in 	Ansible.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Official Support Channels</a:t>
            </a:r>
            <a:r>
              <a:rPr lang="en-US" sz="2400" dirty="0">
                <a:latin typeface="Cisco Sans" panose="020B0503020201020303" pitchFamily="34" charset="0"/>
              </a:rPr>
              <a:t>: Access official support from Ansible through channels like the 	Ansible mailing list, IRC channel (#ansible on </a:t>
            </a:r>
            <a:r>
              <a:rPr lang="en-US" sz="2400" dirty="0" err="1">
                <a:latin typeface="Cisco Sans" panose="020B0503020201020303" pitchFamily="34" charset="0"/>
              </a:rPr>
              <a:t>Freenode</a:t>
            </a:r>
            <a:r>
              <a:rPr lang="en-US" sz="2400" dirty="0">
                <a:latin typeface="Cisco Sans" panose="020B0503020201020303" pitchFamily="34" charset="0"/>
              </a:rPr>
              <a:t>), and Red Hat Customer Portal for 	enterprise users.</a:t>
            </a:r>
          </a:p>
        </p:txBody>
      </p:sp>
    </p:spTree>
    <p:extLst>
      <p:ext uri="{BB962C8B-B14F-4D97-AF65-F5344CB8AC3E}">
        <p14:creationId xmlns:p14="http://schemas.microsoft.com/office/powerpoint/2010/main" val="37311533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Further learning paths for Ansible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962" y="1318162"/>
            <a:ext cx="11804073" cy="5047013"/>
          </a:xfrm>
        </p:spPr>
        <p:txBody>
          <a:bodyPr>
            <a:normAutofit fontScale="85000" lnSpcReduction="10000"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Advanced Ansible Topics</a:t>
            </a:r>
            <a:r>
              <a:rPr lang="en-US" sz="2400" dirty="0">
                <a:latin typeface="Cisco Sans" panose="020B0503020201020303" pitchFamily="34" charset="0"/>
              </a:rPr>
              <a:t>: Dive deeper into Ansible with advanced topics such as Ansible 	Tower, Ansible Vault, Ansible Collections, and Ansible Network Automation.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Infrastructure as Code (</a:t>
            </a:r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IaC</a:t>
            </a: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)</a:t>
            </a:r>
            <a:r>
              <a:rPr lang="en-US" sz="2400" dirty="0">
                <a:latin typeface="Cisco Sans" panose="020B0503020201020303" pitchFamily="34" charset="0"/>
              </a:rPr>
              <a:t>: Explore concepts and tools related to Infrastructure as Code (</a:t>
            </a:r>
            <a:r>
              <a:rPr lang="en-US" sz="2400" dirty="0" err="1">
                <a:latin typeface="Cisco Sans" panose="020B0503020201020303" pitchFamily="34" charset="0"/>
              </a:rPr>
              <a:t>IaC</a:t>
            </a:r>
            <a:r>
              <a:rPr lang="en-US" sz="2400" dirty="0">
                <a:latin typeface="Cisco Sans" panose="020B0503020201020303" pitchFamily="34" charset="0"/>
              </a:rPr>
              <a:t>), 	including Ansible alongside other tools like Terraform and CloudFormation.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DevOps Practices</a:t>
            </a:r>
            <a:r>
              <a:rPr lang="en-US" sz="2400" dirty="0">
                <a:latin typeface="Cisco Sans" panose="020B0503020201020303" pitchFamily="34" charset="0"/>
              </a:rPr>
              <a:t>: Learn about DevOps principles and practices, including Continuous 	Integration/Continuous Deployment (CI/CD), version control, and automated testing, and how 	Ansible fits into the DevOps ecosystem.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Cloud Automation</a:t>
            </a:r>
            <a:r>
              <a:rPr lang="en-US" sz="2400" dirty="0">
                <a:latin typeface="Cisco Sans" panose="020B0503020201020303" pitchFamily="34" charset="0"/>
              </a:rPr>
              <a:t>: Extend your knowledge by focusing on Ansible's capabilities for automating 	cloud infrastructure and services on platforms like AWS, Azure, Google Cloud, and 	OpenStack.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Ansible Certifications</a:t>
            </a:r>
            <a:r>
              <a:rPr lang="en-US" sz="2400" dirty="0">
                <a:latin typeface="Cisco Sans" panose="020B0503020201020303" pitchFamily="34" charset="0"/>
              </a:rPr>
              <a:t>: Consider pursuing Ansible certifications such as Red Hat Certified 	Engineer (RHCE) in Ansible Automation or Ansible Certified Engineer (ACE) to validate your 	skills and expertise.</a:t>
            </a:r>
          </a:p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Contributing to Ansible</a:t>
            </a:r>
            <a:r>
              <a:rPr lang="en-US" sz="2400" dirty="0">
                <a:latin typeface="Cisco Sans" panose="020B0503020201020303" pitchFamily="34" charset="0"/>
              </a:rPr>
              <a:t>: Contribute to the Ansible project by submitting code, documentation 	improvements, or participating in community discussions, hackathons, and bug bashes.</a:t>
            </a:r>
          </a:p>
          <a:p>
            <a:endParaRPr lang="en-US" sz="2400" dirty="0" err="1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508614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689" y="3429000"/>
            <a:ext cx="10131427" cy="1468800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Questions?</a:t>
            </a:r>
          </a:p>
        </p:txBody>
      </p:sp>
      <p:pic>
        <p:nvPicPr>
          <p:cNvPr id="10" name="Picture 9" descr="Magnifying glass and question mark">
            <a:extLst>
              <a:ext uri="{FF2B5EF4-FFF2-40B4-BE49-F238E27FC236}">
                <a16:creationId xmlns:a16="http://schemas.microsoft.com/office/drawing/2014/main" id="{F277BD52-A490-6D2F-1E72-C8896530319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8000"/>
          </a:blip>
          <a:stretch>
            <a:fillRect/>
          </a:stretch>
        </p:blipFill>
        <p:spPr>
          <a:xfrm>
            <a:off x="3652661" y="568923"/>
            <a:ext cx="5084394" cy="286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3926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142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199" y="4700154"/>
            <a:ext cx="10131427" cy="1468800"/>
          </a:xfrm>
        </p:spPr>
        <p:txBody>
          <a:bodyPr>
            <a:normAutofit fontScale="90000"/>
          </a:bodyPr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Thank you!</a:t>
            </a:r>
            <a:br>
              <a:rPr lang="en-US" cap="none" dirty="0">
                <a:latin typeface="Cisco Sans" panose="020B0503020201020303" pitchFamily="34" charset="0"/>
              </a:rPr>
            </a:br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The Lab will be next.</a:t>
            </a:r>
          </a:p>
        </p:txBody>
      </p:sp>
      <p:pic>
        <p:nvPicPr>
          <p:cNvPr id="12290" name="Picture 2" descr="Image">
            <a:extLst>
              <a:ext uri="{FF2B5EF4-FFF2-40B4-BE49-F238E27FC236}">
                <a16:creationId xmlns:a16="http://schemas.microsoft.com/office/drawing/2014/main" id="{7F1E9B48-BF62-E80B-BE04-54B23CDD8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166" y="485018"/>
            <a:ext cx="3657491" cy="3657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9993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2B42D-97A1-DD68-BB84-922809072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1145432"/>
            <a:ext cx="10131425" cy="4355955"/>
          </a:xfrm>
        </p:spPr>
        <p:txBody>
          <a:bodyPr>
            <a:normAutofit fontScale="90000"/>
          </a:bodyPr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The "London Whale" trading scandal was a case of a complex and risky trading strategy that went wrong due to a mistake in the spreadsheet model used by the traders. </a:t>
            </a:r>
            <a:br>
              <a:rPr lang="en-US" cap="none" dirty="0">
                <a:latin typeface="Cisco Sans" panose="020B0503020201020303" pitchFamily="34" charset="0"/>
              </a:rPr>
            </a:br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The error involved copying and pasting values from one file to another without checking if they were correct or consistent.</a:t>
            </a:r>
            <a:br>
              <a:rPr lang="en-US" cap="none" dirty="0">
                <a:latin typeface="Cisco Sans" panose="020B0503020201020303" pitchFamily="34" charset="0"/>
              </a:rPr>
            </a:br>
            <a:endParaRPr lang="en-US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E5E1F-3887-E842-4B67-E5C7715B8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5062" y="5183460"/>
            <a:ext cx="10131425" cy="2713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  <a:latin typeface="Cisco Sans" panose="020B0503020201020303" pitchFamily="34" charset="0"/>
              </a:rPr>
              <a:t>$6 billion loss for JPMorgan Chase!</a:t>
            </a:r>
          </a:p>
          <a:p>
            <a:pPr marL="0" indent="0">
              <a:buNone/>
            </a:pPr>
            <a:endParaRPr lang="en-US" sz="2600" dirty="0">
              <a:latin typeface="Cisco Sans" panose="020B0503020201020303" pitchFamily="34" charset="0"/>
            </a:endParaRPr>
          </a:p>
          <a:p>
            <a:pPr marL="0" indent="0">
              <a:buNone/>
            </a:pPr>
            <a:endParaRPr lang="en-US" sz="2600" dirty="0">
              <a:latin typeface="Cisco Sans" panose="020B0503020201020303" pitchFamily="34" charset="0"/>
            </a:endParaRPr>
          </a:p>
          <a:p>
            <a:pPr marL="0" indent="0">
              <a:buNone/>
            </a:pPr>
            <a:endParaRPr lang="en-US" dirty="0">
              <a:latin typeface="Cisco Sans" panose="020B0503020201020303" pitchFamily="34" charset="0"/>
            </a:endParaRPr>
          </a:p>
        </p:txBody>
      </p:sp>
      <p:pic>
        <p:nvPicPr>
          <p:cNvPr id="8" name="Graphic 7" descr="Whale outline">
            <a:extLst>
              <a:ext uri="{FF2B5EF4-FFF2-40B4-BE49-F238E27FC236}">
                <a16:creationId xmlns:a16="http://schemas.microsoft.com/office/drawing/2014/main" id="{BD1D48F6-0A92-8950-963C-3EA799565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22111" y="128643"/>
            <a:ext cx="829703" cy="829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258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B17BF9-5ACD-011A-DAAA-0C7752ED0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327" y="724273"/>
            <a:ext cx="9793345" cy="508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825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7830E3-4EF9-BDC4-61B2-54BCE5A2F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094" y="653450"/>
            <a:ext cx="10227812" cy="530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672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5BAF3-E54D-4767-866F-82EA2D5C9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cap="none" dirty="0">
                <a:solidFill>
                  <a:schemeClr val="accent1">
                    <a:lumMod val="40000"/>
                    <a:lumOff val="60000"/>
                  </a:schemeClr>
                </a:solidFill>
                <a:latin typeface="Cisco Sans" panose="020B0503020201020303" pitchFamily="34" charset="0"/>
              </a:rPr>
              <a:t>Ansible (</a:t>
            </a:r>
            <a:r>
              <a:rPr lang="en-US" sz="4400" cap="none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isco Sans" panose="020B0503020201020303" pitchFamily="34" charset="0"/>
              </a:rPr>
              <a:t>tldr</a:t>
            </a:r>
            <a:r>
              <a:rPr lang="en-US" sz="4400" cap="none" dirty="0">
                <a:solidFill>
                  <a:schemeClr val="accent1">
                    <a:lumMod val="40000"/>
                    <a:lumOff val="60000"/>
                  </a:schemeClr>
                </a:solidFill>
                <a:latin typeface="Cisco Sans" panose="020B0503020201020303" pitchFamily="34" charset="0"/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0E206-2F8A-974F-830E-BB2EB8ADA43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600" dirty="0"/>
              <a:t>Popular suite of software tools which enables infrastructure-as-code (</a:t>
            </a:r>
            <a:r>
              <a:rPr lang="en-US" sz="2600" dirty="0" err="1"/>
              <a:t>IaC</a:t>
            </a:r>
            <a:r>
              <a:rPr lang="en-US" sz="2600" dirty="0"/>
              <a:t>)</a:t>
            </a:r>
          </a:p>
          <a:p>
            <a:r>
              <a:rPr lang="en-US" sz="2600" dirty="0"/>
              <a:t>Open-source</a:t>
            </a:r>
          </a:p>
          <a:p>
            <a:r>
              <a:rPr lang="en-US" sz="2600" dirty="0"/>
              <a:t>Functionality</a:t>
            </a:r>
          </a:p>
          <a:p>
            <a:r>
              <a:rPr lang="en-US" sz="2600" dirty="0"/>
              <a:t>Provisioning</a:t>
            </a:r>
          </a:p>
          <a:p>
            <a:r>
              <a:rPr lang="en-US" sz="2600" dirty="0"/>
              <a:t>Configuration management</a:t>
            </a:r>
          </a:p>
          <a:p>
            <a:r>
              <a:rPr lang="en-US" sz="2600" dirty="0"/>
              <a:t>Deployment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491C2-0066-4396-92F6-F1073F30A2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en-US" sz="2400" dirty="0"/>
          </a:p>
          <a:p>
            <a:r>
              <a:rPr lang="en-US" sz="2600" dirty="0"/>
              <a:t>Configure both Unix-like systems and MS Windows</a:t>
            </a:r>
          </a:p>
          <a:p>
            <a:r>
              <a:rPr lang="en-US" sz="2600" dirty="0"/>
              <a:t>The Ansible control node runs on most Unix-like and Windows systems that are able to run Python</a:t>
            </a:r>
          </a:p>
          <a:p>
            <a:r>
              <a:rPr lang="en-US" sz="2600" dirty="0"/>
              <a:t>Agentless – temporary, remote connections</a:t>
            </a:r>
          </a:p>
          <a:p>
            <a:r>
              <a:rPr lang="en-US" sz="2600" dirty="0"/>
              <a:t>Ansible does not need to be installed on end devices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2136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ASTC2024-vFDW-Template" id="{8174D556-AAEA-0B4A-97ED-BD9C7A179EB6}" vid="{BEDCBDDA-80BF-2249-AB80-8B398E1C82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2411</TotalTime>
  <Words>3469</Words>
  <Application>Microsoft Macintosh PowerPoint</Application>
  <PresentationFormat>Widescreen</PresentationFormat>
  <Paragraphs>353</Paragraphs>
  <Slides>59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7" baseType="lpstr">
      <vt:lpstr>Aptos</vt:lpstr>
      <vt:lpstr>Arial</vt:lpstr>
      <vt:lpstr>Calibri</vt:lpstr>
      <vt:lpstr>Calibri Light</vt:lpstr>
      <vt:lpstr>Cisco Sans</vt:lpstr>
      <vt:lpstr>CiscoSansTT Light</vt:lpstr>
      <vt:lpstr>Courier New</vt:lpstr>
      <vt:lpstr>Celestial</vt:lpstr>
      <vt:lpstr>Intro to Ansible</vt:lpstr>
      <vt:lpstr>Agenda</vt:lpstr>
      <vt:lpstr>Agenda (continued)</vt:lpstr>
      <vt:lpstr>“Ansible enables you to simplify complex tasks, increase efficiency, and ensure consistency in your IT environment.”</vt:lpstr>
      <vt:lpstr>“We just copy/paste CLI commands and it’s been working for us for years. What’s the worst that can happen?” </vt:lpstr>
      <vt:lpstr>The "London Whale" trading scandal was a case of a complex and risky trading strategy that went wrong due to a mistake in the spreadsheet model used by the traders.   The error involved copying and pasting values from one file to another without checking if they were correct or consistent. </vt:lpstr>
      <vt:lpstr>PowerPoint Presentation</vt:lpstr>
      <vt:lpstr>PowerPoint Presentation</vt:lpstr>
      <vt:lpstr>Ansible (tldr)</vt:lpstr>
      <vt:lpstr>Introduction to Automation</vt:lpstr>
      <vt:lpstr> The role of automation in modern networking</vt:lpstr>
      <vt:lpstr> How network automation has evolved</vt:lpstr>
      <vt:lpstr>What is Ansible?</vt:lpstr>
      <vt:lpstr> Ansible essentials and its place in automation</vt:lpstr>
      <vt:lpstr>The architecture of Ansible</vt:lpstr>
      <vt:lpstr>Why Ansible for Network Automation?</vt:lpstr>
      <vt:lpstr> Benefits of using Ansible for networking tasks</vt:lpstr>
      <vt:lpstr>Comparison with other automation frameworks</vt:lpstr>
      <vt:lpstr>Ansible</vt:lpstr>
      <vt:lpstr>Getting Started with Ansible</vt:lpstr>
      <vt:lpstr> Initial setup and configuration</vt:lpstr>
      <vt:lpstr>Building the foundational Ansible environment</vt:lpstr>
      <vt:lpstr>Ansible Inventory</vt:lpstr>
      <vt:lpstr> Ansible inventory basics</vt:lpstr>
      <vt:lpstr> Managing network devices within Ansible</vt:lpstr>
      <vt:lpstr>Playbooks and Roles</vt:lpstr>
      <vt:lpstr>Crafting your first playbook</vt:lpstr>
      <vt:lpstr>Ansible Playbook</vt:lpstr>
      <vt:lpstr> Leveraging roles for network automation</vt:lpstr>
      <vt:lpstr>Ansible Modules for Network Management</vt:lpstr>
      <vt:lpstr> Key Ansible modules for networking</vt:lpstr>
      <vt:lpstr>PowerPoint Presentation</vt:lpstr>
      <vt:lpstr>Ansible for Configuration Management</vt:lpstr>
      <vt:lpstr> Automating network configuration tasks</vt:lpstr>
      <vt:lpstr> Handling configuration backups and restoration</vt:lpstr>
      <vt:lpstr>Ansible for Continuous Deployment</vt:lpstr>
      <vt:lpstr> Deploying changes continuously with Ansible</vt:lpstr>
      <vt:lpstr> Integration with version control</vt:lpstr>
      <vt:lpstr>Advanced Topics in Ansible</vt:lpstr>
      <vt:lpstr> Scaling Ansible operations</vt:lpstr>
      <vt:lpstr>Development of custom modules</vt:lpstr>
      <vt:lpstr>Employing Ansible Tower in network management</vt:lpstr>
      <vt:lpstr>Best Practices</vt:lpstr>
      <vt:lpstr> Guidelines for playbook design</vt:lpstr>
      <vt:lpstr> Security best practices for network automation</vt:lpstr>
      <vt:lpstr>Case Studies and Real-World Examples</vt:lpstr>
      <vt:lpstr> Examination of network automation success stories</vt:lpstr>
      <vt:lpstr> Examination of network automation success stories</vt:lpstr>
      <vt:lpstr>Practical scenarios and their Ansible solutions</vt:lpstr>
      <vt:lpstr>Practical scenarios and their Ansible solutions</vt:lpstr>
      <vt:lpstr>Practical scenarios and their Ansible solutions</vt:lpstr>
      <vt:lpstr>Practical scenarios and their Ansible solutions</vt:lpstr>
      <vt:lpstr>Practical scenarios and their Ansible solutions</vt:lpstr>
      <vt:lpstr>Practical scenarios and their Ansible solutions</vt:lpstr>
      <vt:lpstr>Getting Help and Resources</vt:lpstr>
      <vt:lpstr> Exploring Ansible community and support resources</vt:lpstr>
      <vt:lpstr> Further learning paths for Ansible</vt:lpstr>
      <vt:lpstr>Questions?</vt:lpstr>
      <vt:lpstr>Thank you!  The Lab will be next.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Stevenson (alexstev)</dc:creator>
  <cp:lastModifiedBy>Alexander Stevenson (alexstev)</cp:lastModifiedBy>
  <cp:revision>185</cp:revision>
  <dcterms:created xsi:type="dcterms:W3CDTF">2024-05-14T13:09:48Z</dcterms:created>
  <dcterms:modified xsi:type="dcterms:W3CDTF">2024-06-10T19:21:37Z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8f49a32-fde3-48a5-9266-b5b0972a22dc_Enabled">
    <vt:lpwstr>true</vt:lpwstr>
  </property>
  <property fmtid="{D5CDD505-2E9C-101B-9397-08002B2CF9AE}" pid="3" name="MSIP_Label_c8f49a32-fde3-48a5-9266-b5b0972a22dc_SetDate">
    <vt:lpwstr>2024-06-10T12:40:46Z</vt:lpwstr>
  </property>
  <property fmtid="{D5CDD505-2E9C-101B-9397-08002B2CF9AE}" pid="4" name="MSIP_Label_c8f49a32-fde3-48a5-9266-b5b0972a22dc_Method">
    <vt:lpwstr>Standard</vt:lpwstr>
  </property>
  <property fmtid="{D5CDD505-2E9C-101B-9397-08002B2CF9AE}" pid="5" name="MSIP_Label_c8f49a32-fde3-48a5-9266-b5b0972a22dc_Name">
    <vt:lpwstr>Cisco Confidential</vt:lpwstr>
  </property>
  <property fmtid="{D5CDD505-2E9C-101B-9397-08002B2CF9AE}" pid="6" name="MSIP_Label_c8f49a32-fde3-48a5-9266-b5b0972a22dc_SiteId">
    <vt:lpwstr>5ae1af62-9505-4097-a69a-c1553ef7840e</vt:lpwstr>
  </property>
  <property fmtid="{D5CDD505-2E9C-101B-9397-08002B2CF9AE}" pid="7" name="MSIP_Label_c8f49a32-fde3-48a5-9266-b5b0972a22dc_ActionId">
    <vt:lpwstr>210cd518-9da5-4ff4-b284-0c0466e4522f</vt:lpwstr>
  </property>
  <property fmtid="{D5CDD505-2E9C-101B-9397-08002B2CF9AE}" pid="8" name="MSIP_Label_c8f49a32-fde3-48a5-9266-b5b0972a22dc_ContentBits">
    <vt:lpwstr>2</vt:lpwstr>
  </property>
  <property fmtid="{D5CDD505-2E9C-101B-9397-08002B2CF9AE}" pid="9" name="ClassificationContentMarkingFooterLocations">
    <vt:lpwstr>Celestial:9</vt:lpwstr>
  </property>
  <property fmtid="{D5CDD505-2E9C-101B-9397-08002B2CF9AE}" pid="10" name="ClassificationContentMarkingFooterText">
    <vt:lpwstr>Cisco Confidential</vt:lpwstr>
  </property>
</Properties>
</file>

<file path=docProps/thumbnail.jpeg>
</file>